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3" r:id="rId1"/>
  </p:sldMasterIdLst>
  <p:notesMasterIdLst>
    <p:notesMasterId r:id="rId30"/>
  </p:notesMasterIdLst>
  <p:sldIdLst>
    <p:sldId id="256" r:id="rId2"/>
    <p:sldId id="272" r:id="rId3"/>
    <p:sldId id="273" r:id="rId4"/>
    <p:sldId id="260" r:id="rId5"/>
    <p:sldId id="261" r:id="rId6"/>
    <p:sldId id="275" r:id="rId7"/>
    <p:sldId id="276" r:id="rId8"/>
    <p:sldId id="278" r:id="rId9"/>
    <p:sldId id="279" r:id="rId10"/>
    <p:sldId id="301" r:id="rId11"/>
    <p:sldId id="263" r:id="rId12"/>
    <p:sldId id="282" r:id="rId13"/>
    <p:sldId id="281" r:id="rId14"/>
    <p:sldId id="284" r:id="rId15"/>
    <p:sldId id="285" r:id="rId16"/>
    <p:sldId id="286" r:id="rId17"/>
    <p:sldId id="283" r:id="rId18"/>
    <p:sldId id="287" r:id="rId19"/>
    <p:sldId id="288" r:id="rId20"/>
    <p:sldId id="289" r:id="rId21"/>
    <p:sldId id="291" r:id="rId22"/>
    <p:sldId id="290" r:id="rId23"/>
    <p:sldId id="292" r:id="rId24"/>
    <p:sldId id="294" r:id="rId25"/>
    <p:sldId id="300" r:id="rId26"/>
    <p:sldId id="298" r:id="rId27"/>
    <p:sldId id="296" r:id="rId28"/>
    <p:sldId id="269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E072"/>
    <a:srgbClr val="2EF2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1" autoAdjust="0"/>
    <p:restoredTop sz="87893" autoAdjust="0"/>
  </p:normalViewPr>
  <p:slideViewPr>
    <p:cSldViewPr snapToGrid="0">
      <p:cViewPr varScale="1">
        <p:scale>
          <a:sx n="97" d="100"/>
          <a:sy n="97" d="100"/>
        </p:scale>
        <p:origin x="1806" y="90"/>
      </p:cViewPr>
      <p:guideLst/>
    </p:cSldViewPr>
  </p:slideViewPr>
  <p:notesTextViewPr>
    <p:cViewPr>
      <p:scale>
        <a:sx n="125" d="100"/>
        <a:sy n="125" d="100"/>
      </p:scale>
      <p:origin x="0" y="-58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0FCF7-3F1C-49ED-ADD8-CEB472629FDD}" type="datetimeFigureOut">
              <a:rPr lang="zh-HK" altLang="en-US" smtClean="0"/>
              <a:t>12/10/2020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63E45-6D40-492B-97EF-F3B27C078FB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01081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49737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ts val="2000"/>
              </a:lnSpc>
              <a:spcBef>
                <a:spcPts val="80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zh-TW" altLang="zh-TW" dirty="0" smtClean="0">
                <a:solidFill>
                  <a:srgbClr val="E224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《世說新語》記載：年僅八歲的范宣手指受傷而大哭，他被問：「很痛嗎？他怎麼就哭成淚人呢？」范宣回答：「非為痛，身體髮膚，不敢毀傷，是以啼耳！」意思是身體髮膚乃是父母所賜予，弄傷會令父母擔心，也是對不起父母。</a:t>
            </a:r>
            <a:endParaRPr lang="zh-TW" altLang="zh-TW" dirty="0" smtClean="0">
              <a:solidFill>
                <a:srgbClr val="000000"/>
              </a:solidFill>
              <a:latin typeface="Arial Unicode MS"/>
            </a:endParaRPr>
          </a:p>
          <a:p>
            <a:pPr algn="just">
              <a:lnSpc>
                <a:spcPts val="2000"/>
              </a:lnSpc>
              <a:spcBef>
                <a:spcPts val="80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zh-TW" altLang="zh-TW" dirty="0" smtClean="0">
                <a:solidFill>
                  <a:srgbClr val="E22400"/>
                </a:solidFill>
                <a:latin typeface="Arial Unicode MS"/>
                <a:ea typeface="Arial" panose="020B0604020202020204" pitchFamily="34" charset="0"/>
              </a:rPr>
              <a:t> </a:t>
            </a:r>
            <a:endParaRPr lang="zh-TW" altLang="zh-TW" dirty="0" smtClean="0">
              <a:solidFill>
                <a:srgbClr val="000000"/>
              </a:solidFill>
              <a:latin typeface="Arial Unicode MS"/>
            </a:endParaRPr>
          </a:p>
          <a:p>
            <a:pPr>
              <a:lnSpc>
                <a:spcPts val="2000"/>
              </a:lnSpc>
              <a:spcBef>
                <a:spcPts val="800"/>
              </a:spcBef>
              <a:spcAft>
                <a:spcPts val="0"/>
              </a:spcAft>
            </a:pPr>
            <a:r>
              <a:rPr lang="zh-TW" altLang="zh-TW" dirty="0" smtClean="0">
                <a:solidFill>
                  <a:srgbClr val="E224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這故事有兩個意思：</a:t>
            </a:r>
            <a:endParaRPr lang="zh-TW" altLang="zh-TW" dirty="0" smtClean="0">
              <a:solidFill>
                <a:srgbClr val="000000"/>
              </a:solidFill>
              <a:latin typeface="Arial Unicode MS"/>
            </a:endParaRPr>
          </a:p>
          <a:p>
            <a:pPr>
              <a:lnSpc>
                <a:spcPts val="2000"/>
              </a:lnSpc>
              <a:spcBef>
                <a:spcPts val="800"/>
              </a:spcBef>
              <a:spcAft>
                <a:spcPts val="0"/>
              </a:spcAft>
            </a:pPr>
            <a:r>
              <a:rPr lang="zh-TW" altLang="zh-TW" dirty="0" smtClean="0">
                <a:solidFill>
                  <a:srgbClr val="E22400"/>
                </a:solidFill>
                <a:latin typeface="Arial Unicode MS"/>
                <a:ea typeface="Arial" panose="020B0604020202020204" pitchFamily="34" charset="0"/>
              </a:rPr>
              <a:t> </a:t>
            </a:r>
            <a:endParaRPr lang="zh-TW" altLang="zh-TW" dirty="0" smtClean="0">
              <a:solidFill>
                <a:srgbClr val="000000"/>
              </a:solidFill>
              <a:latin typeface="Arial Unicode MS"/>
            </a:endParaRPr>
          </a:p>
          <a:p>
            <a:pPr>
              <a:lnSpc>
                <a:spcPts val="2000"/>
              </a:lnSpc>
              <a:spcBef>
                <a:spcPts val="800"/>
              </a:spcBef>
              <a:spcAft>
                <a:spcPts val="0"/>
              </a:spcAft>
            </a:pPr>
            <a:r>
              <a:rPr lang="zh-TW" altLang="zh-TW" dirty="0" smtClean="0">
                <a:solidFill>
                  <a:srgbClr val="E22400"/>
                </a:solidFill>
                <a:latin typeface="Arial Unicode MS"/>
                <a:ea typeface="Arial" panose="020B0604020202020204" pitchFamily="34" charset="0"/>
              </a:rPr>
              <a:t>1</a:t>
            </a:r>
            <a:r>
              <a:rPr lang="zh-TW" altLang="zh-TW" dirty="0" smtClean="0">
                <a:solidFill>
                  <a:srgbClr val="E224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）如果要孝順父母，就要小心，避免有任何的損傷；</a:t>
            </a:r>
            <a:endParaRPr lang="zh-TW" altLang="zh-TW" dirty="0" smtClean="0">
              <a:solidFill>
                <a:srgbClr val="000000"/>
              </a:solidFill>
              <a:latin typeface="Arial Unicode MS"/>
            </a:endParaRPr>
          </a:p>
          <a:p>
            <a:pPr>
              <a:lnSpc>
                <a:spcPts val="2000"/>
              </a:lnSpc>
              <a:spcBef>
                <a:spcPts val="800"/>
              </a:spcBef>
              <a:spcAft>
                <a:spcPts val="0"/>
              </a:spcAft>
            </a:pPr>
            <a:r>
              <a:rPr lang="zh-TW" altLang="zh-TW" dirty="0" smtClean="0">
                <a:solidFill>
                  <a:srgbClr val="E22400"/>
                </a:solidFill>
                <a:latin typeface="Arial Unicode MS"/>
                <a:ea typeface="Arial" panose="020B0604020202020204" pitchFamily="34" charset="0"/>
              </a:rPr>
              <a:t>2</a:t>
            </a:r>
            <a:r>
              <a:rPr lang="zh-TW" altLang="zh-TW" dirty="0" smtClean="0">
                <a:solidFill>
                  <a:srgbClr val="E224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）保重自己的身體，不要行差踏錯，不要使父母擔憂，以盡孝道。</a:t>
            </a:r>
            <a:endParaRPr lang="zh-TW" altLang="zh-TW" dirty="0" smtClean="0">
              <a:solidFill>
                <a:srgbClr val="000000"/>
              </a:solidFill>
              <a:latin typeface="Arial Unicode MS"/>
            </a:endParaRPr>
          </a:p>
          <a:p>
            <a:pPr>
              <a:lnSpc>
                <a:spcPts val="2000"/>
              </a:lnSpc>
              <a:spcBef>
                <a:spcPts val="800"/>
              </a:spcBef>
              <a:spcAft>
                <a:spcPts val="0"/>
              </a:spcAft>
            </a:pPr>
            <a:r>
              <a:rPr lang="zh-TW" altLang="zh-TW" dirty="0" smtClean="0">
                <a:solidFill>
                  <a:srgbClr val="E22400"/>
                </a:solidFill>
                <a:latin typeface="Arial Unicode MS"/>
                <a:ea typeface="Arial" panose="020B0604020202020204" pitchFamily="34" charset="0"/>
              </a:rPr>
              <a:t> </a:t>
            </a:r>
            <a:endParaRPr lang="zh-TW" altLang="zh-TW" dirty="0" smtClean="0">
              <a:solidFill>
                <a:srgbClr val="000000"/>
              </a:solidFill>
              <a:latin typeface="Arial Unicode M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36991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學習重點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</a:t>
            </a:r>
          </a:p>
          <a:p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面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對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朋輩邀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吸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食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電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子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煙時，同學應懂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得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保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護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己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，堅決拒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絕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，善用這六種拒絕方法，既可以表明立場，也不傷害別人。</a:t>
            </a:r>
            <a:endParaRPr lang="zh-HK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63545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教師向學生介紹個案中一群同學慫恿小明吸食電子煙的處境</a:t>
            </a:r>
            <a:r>
              <a:rPr lang="en-US" altLang="zh-TW" dirty="0" smtClean="0"/>
              <a:t>,</a:t>
            </a:r>
            <a:endParaRPr lang="zh-TW" altLang="en-US" dirty="0" smtClean="0"/>
          </a:p>
          <a:p>
            <a:r>
              <a:rPr lang="zh-TW" altLang="en-US" dirty="0" smtClean="0"/>
              <a:t>然後講解六種「常用拒絕招式」 ，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44286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教師邀請學生自由發言，引導他們說出難以拒絕別人的原因，並解釋群眾壓力下拒絕別人並不一定困難，只要懂得運用適當的拒絕技巧，就會變得容易。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15245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教師向學生講解六種「常用拒絕招式」 ： </a:t>
            </a:r>
            <a:endParaRPr lang="en-US" altLang="zh-TW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學習常用的拒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絕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技巧。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學習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朋輩壓力下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仍能堅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決拒絕吸食電子煙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73784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265762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34293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學生分組討論</a:t>
            </a:r>
            <a:r>
              <a:rPr lang="en-US" altLang="zh-TW" dirty="0" smtClean="0"/>
              <a:t>(4-6</a:t>
            </a:r>
            <a:r>
              <a:rPr lang="zh-TW" altLang="en-US" dirty="0" smtClean="0"/>
              <a:t>人一組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，嘗試運用「拒絕六式」為小明建議如何在朋輩壓力下拒絕吸食電子煙。完成後邀請各小組輪流示範「拒絕六式」。</a:t>
            </a:r>
            <a:endParaRPr lang="en-US" altLang="zh-TW" dirty="0" smtClean="0"/>
          </a:p>
          <a:p>
            <a:r>
              <a:rPr lang="zh-TW" altLang="en-US" dirty="0" smtClean="0"/>
              <a:t>教師反饋</a:t>
            </a:r>
            <a:r>
              <a:rPr lang="en-US" altLang="zh-TW" dirty="0" smtClean="0"/>
              <a:t>(</a:t>
            </a:r>
            <a:r>
              <a:rPr lang="zh-TW" altLang="en-US" dirty="0" smtClean="0"/>
              <a:t>建議</a:t>
            </a:r>
            <a:r>
              <a:rPr lang="en-US" altLang="zh-TW" dirty="0" smtClean="0"/>
              <a:t>)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面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對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朋輩邀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吸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食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電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子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煙時，同學應懂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得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保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護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己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，堅決拒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絕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善用這六種拒絕方法，既可以表明立場，也不傷害別人。</a:t>
            </a:r>
            <a:endParaRPr lang="en-US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如果運用某一種拒絕方法時感到困難，可藉重覆練習增進表達技巧。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遇上任何疑難，不妨向老師或可信任的人尋求意見。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17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778053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教師邀請學生自由發言，引導他們說出難以拒絕別人的原因，並解釋群眾壓力下拒絕別人並不一定困難，只要懂得運用適當的拒絕技巧，就會變得容易。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18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420102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資料來源：香港吸煙與健康委員會</a:t>
            </a:r>
            <a:r>
              <a:rPr lang="en-US" altLang="zh-TW" dirty="0" smtClean="0"/>
              <a:t>《</a:t>
            </a:r>
            <a:r>
              <a:rPr lang="zh-TW" altLang="en-US" dirty="0" smtClean="0"/>
              <a:t>煙害</a:t>
            </a:r>
            <a:r>
              <a:rPr lang="en-US" altLang="zh-TW" dirty="0" smtClean="0"/>
              <a:t>2.0 – </a:t>
            </a:r>
            <a:r>
              <a:rPr lang="zh-TW" altLang="en-US" dirty="0" smtClean="0"/>
              <a:t>另類煙害全面睇</a:t>
            </a:r>
            <a:r>
              <a:rPr lang="en-US" altLang="zh-TW" dirty="0" smtClean="0"/>
              <a:t>》</a:t>
            </a:r>
            <a:r>
              <a:rPr lang="zh-TW" altLang="en-US" dirty="0" smtClean="0"/>
              <a:t>宣傳冊子</a:t>
            </a:r>
            <a:r>
              <a:rPr lang="en-US" altLang="zh-TW" dirty="0" smtClean="0"/>
              <a:t>https://www.smokefree.hk/UserFiles/resources/about_us/books/2019/COSH_Brochure_Alternative_Smoking_Products_tc.pdf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20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22158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33763" y="849313"/>
            <a:ext cx="3059112" cy="22939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HK" altLang="en-US" dirty="0" smtClean="0"/>
          </a:p>
        </p:txBody>
      </p:sp>
      <p:sp>
        <p:nvSpPr>
          <p:cNvPr id="112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B73CF02-AF55-460A-A3FE-D1E74FC8A3AA}" type="slidenum">
              <a:rPr lang="en-US" altLang="zh-TW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12698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資料來源：香港吸煙與健康委員會</a:t>
            </a:r>
            <a:r>
              <a:rPr lang="en-US" altLang="zh-TW" dirty="0" smtClean="0"/>
              <a:t>《</a:t>
            </a:r>
            <a:r>
              <a:rPr lang="zh-TW" altLang="en-US" dirty="0" smtClean="0"/>
              <a:t>煙害</a:t>
            </a:r>
            <a:r>
              <a:rPr lang="en-US" altLang="zh-TW" dirty="0" smtClean="0"/>
              <a:t>2.0 – </a:t>
            </a:r>
            <a:r>
              <a:rPr lang="zh-TW" altLang="en-US" dirty="0" smtClean="0"/>
              <a:t>另類煙害全面睇</a:t>
            </a:r>
            <a:r>
              <a:rPr lang="en-US" altLang="zh-TW" dirty="0" smtClean="0"/>
              <a:t>》</a:t>
            </a:r>
            <a:r>
              <a:rPr lang="zh-TW" altLang="en-US" dirty="0" smtClean="0"/>
              <a:t>宣傳冊子</a:t>
            </a:r>
            <a:r>
              <a:rPr lang="en-US" altLang="zh-TW" dirty="0" smtClean="0"/>
              <a:t>https://www.smokefree.hk/UserFiles/resources/about_us/books/2019/COSH_Brochure_Alternative_Smoking_Products_tc.pdf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21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445072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22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382657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資料來源：香港吸煙與健康委員會</a:t>
            </a:r>
            <a:r>
              <a:rPr lang="en-US" altLang="zh-TW" dirty="0" smtClean="0"/>
              <a:t>《</a:t>
            </a:r>
            <a:r>
              <a:rPr lang="zh-TW" altLang="en-US" dirty="0" smtClean="0"/>
              <a:t>煙害</a:t>
            </a:r>
            <a:r>
              <a:rPr lang="en-US" altLang="zh-TW" dirty="0" smtClean="0"/>
              <a:t>2.0 – </a:t>
            </a:r>
            <a:r>
              <a:rPr lang="zh-TW" altLang="en-US" dirty="0" smtClean="0"/>
              <a:t>另類煙害全面睇</a:t>
            </a:r>
            <a:r>
              <a:rPr lang="en-US" altLang="zh-TW" dirty="0" smtClean="0"/>
              <a:t>》</a:t>
            </a:r>
            <a:r>
              <a:rPr lang="zh-TW" altLang="en-US" dirty="0" smtClean="0"/>
              <a:t>宣傳冊子</a:t>
            </a:r>
            <a:r>
              <a:rPr lang="en-US" altLang="zh-TW" dirty="0" smtClean="0"/>
              <a:t>https://www.smokefree.hk/UserFiles/resources/about_us/books/2019/COSH_Brochure_Alternative_Smoking_Products_tc.pdf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23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608989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資料來源：香港吸煙與健康委員會</a:t>
            </a:r>
            <a:r>
              <a:rPr lang="en-US" altLang="zh-TW" dirty="0" smtClean="0"/>
              <a:t>《</a:t>
            </a:r>
            <a:r>
              <a:rPr lang="zh-TW" altLang="en-US" dirty="0" smtClean="0"/>
              <a:t>煙害</a:t>
            </a:r>
            <a:r>
              <a:rPr lang="en-US" altLang="zh-TW" dirty="0" smtClean="0"/>
              <a:t>2.0 – </a:t>
            </a:r>
            <a:r>
              <a:rPr lang="zh-TW" altLang="en-US" dirty="0" smtClean="0"/>
              <a:t>另類煙害全面睇</a:t>
            </a:r>
            <a:r>
              <a:rPr lang="en-US" altLang="zh-TW" dirty="0" smtClean="0"/>
              <a:t>》</a:t>
            </a:r>
            <a:r>
              <a:rPr lang="zh-TW" altLang="en-US" dirty="0" smtClean="0"/>
              <a:t>宣傳冊子</a:t>
            </a:r>
            <a:r>
              <a:rPr lang="en-US" altLang="zh-TW" dirty="0" smtClean="0"/>
              <a:t>https://www.smokefree.hk/UserFiles/resources/about_us/books/2019/COSH_Brochure_Alternative_Smoking_Products_tc.pdf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24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766291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資料來源：香港吸煙與健康委員會</a:t>
            </a:r>
            <a:r>
              <a:rPr lang="en-US" altLang="zh-TW" dirty="0" smtClean="0"/>
              <a:t>《</a:t>
            </a:r>
            <a:r>
              <a:rPr lang="zh-TW" altLang="en-US" dirty="0" smtClean="0"/>
              <a:t>煙害</a:t>
            </a:r>
            <a:r>
              <a:rPr lang="en-US" altLang="zh-TW" dirty="0" smtClean="0"/>
              <a:t>2.0 – </a:t>
            </a:r>
            <a:r>
              <a:rPr lang="zh-TW" altLang="en-US" dirty="0" smtClean="0"/>
              <a:t>另類煙害全面睇</a:t>
            </a:r>
            <a:r>
              <a:rPr lang="en-US" altLang="zh-TW" dirty="0" smtClean="0"/>
              <a:t>》</a:t>
            </a:r>
            <a:r>
              <a:rPr lang="zh-TW" altLang="en-US" dirty="0" smtClean="0"/>
              <a:t>宣傳冊子</a:t>
            </a:r>
            <a:r>
              <a:rPr lang="en-US" altLang="zh-TW" dirty="0" smtClean="0"/>
              <a:t>https://www.smokefree.hk/UserFiles/resources/about_us/books/2019/COSH_Brochure_Alternative_Smoking_Products_tc.pdf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25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625989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資料來源：香港吸煙與健康委員會</a:t>
            </a:r>
            <a:r>
              <a:rPr lang="en-US" altLang="zh-TW" dirty="0" smtClean="0"/>
              <a:t>《</a:t>
            </a:r>
            <a:r>
              <a:rPr lang="zh-TW" altLang="en-US" dirty="0" smtClean="0"/>
              <a:t>煙害</a:t>
            </a:r>
            <a:r>
              <a:rPr lang="en-US" altLang="zh-TW" dirty="0" smtClean="0"/>
              <a:t>2.0 – </a:t>
            </a:r>
            <a:r>
              <a:rPr lang="zh-TW" altLang="en-US" dirty="0" smtClean="0"/>
              <a:t>另類煙害全面睇</a:t>
            </a:r>
            <a:r>
              <a:rPr lang="en-US" altLang="zh-TW" dirty="0" smtClean="0"/>
              <a:t>》</a:t>
            </a:r>
            <a:r>
              <a:rPr lang="zh-TW" altLang="en-US" dirty="0" smtClean="0"/>
              <a:t>宣傳冊子</a:t>
            </a:r>
            <a:r>
              <a:rPr lang="en-US" altLang="zh-TW" dirty="0" smtClean="0"/>
              <a:t>https://www.smokefree.hk/UserFiles/resources/about_us/books/2019/COSH_Brochure_Alternative_Smoking_Products_tc.pdf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26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023557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資料來源：香港吸煙與健康委員會</a:t>
            </a:r>
            <a:r>
              <a:rPr lang="en-US" altLang="zh-TW" dirty="0" smtClean="0"/>
              <a:t>《</a:t>
            </a:r>
            <a:r>
              <a:rPr lang="zh-TW" altLang="en-US" dirty="0" smtClean="0"/>
              <a:t>煙害</a:t>
            </a:r>
            <a:r>
              <a:rPr lang="en-US" altLang="zh-TW" dirty="0" smtClean="0"/>
              <a:t>2.0 – </a:t>
            </a:r>
            <a:r>
              <a:rPr lang="zh-TW" altLang="en-US" dirty="0" smtClean="0"/>
              <a:t>另類煙害全面睇</a:t>
            </a:r>
            <a:r>
              <a:rPr lang="en-US" altLang="zh-TW" dirty="0" smtClean="0"/>
              <a:t>》</a:t>
            </a:r>
            <a:r>
              <a:rPr lang="zh-TW" altLang="en-US" dirty="0" smtClean="0"/>
              <a:t>宣傳冊子</a:t>
            </a:r>
            <a:r>
              <a:rPr lang="en-US" altLang="zh-TW" dirty="0" smtClean="0"/>
              <a:t>https://www.smokefree.hk/UserFiles/resources/about_us/books/2019/COSH_Brochure_Alternative_Smoking_Products_tc.pdf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27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59352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28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18087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0725" y="923925"/>
            <a:ext cx="3319463" cy="2489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0F18C8D-2D98-433A-A8DF-8934AE641CA2}" type="slidenum">
              <a:rPr lang="en-US" altLang="zh-TW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9892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HK" altLang="zh-HK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</a:t>
            </a:r>
            <a:r>
              <a:rPr lang="zh-TW" altLang="zh-HK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師</a:t>
            </a:r>
            <a:r>
              <a:rPr lang="zh-HK" altLang="zh-HK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將學生分成</a:t>
            </a:r>
            <a:r>
              <a:rPr lang="en-US" altLang="zh-HK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4-6</a:t>
            </a:r>
            <a:r>
              <a:rPr lang="zh-HK" altLang="zh-HK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人一組，</a:t>
            </a:r>
            <a:r>
              <a:rPr lang="zh-TW" altLang="en-US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讓</a:t>
            </a:r>
            <a:r>
              <a:rPr lang="zh-HK" altLang="zh-HK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學生</a:t>
            </a:r>
            <a:r>
              <a:rPr lang="zh-TW" altLang="en-US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參考下面「網上討論區」討論焦點進行討論</a:t>
            </a:r>
            <a:r>
              <a:rPr lang="zh-TW" altLang="zh-HK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HK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07544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師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將學生分成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4-6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人一組，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讓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學生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參考下面「網上討論區」內容及討論焦點進行討論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教師請各組輪流匯報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，根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據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匯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報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內容加以反饋：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對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學生正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確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地表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達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一般人對吸食電子煙的誤解予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肯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定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，同時澄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清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學生的誤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解。</a:t>
            </a:r>
          </a:p>
          <a:p>
            <a:pPr lvl="0"/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鼓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勵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學生面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對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電子煙誘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惑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時作出明智的決定。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HK" altLang="en-US" sz="1200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99795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 smtClean="0"/>
          </a:p>
          <a:p>
            <a:pPr>
              <a:spcBef>
                <a:spcPct val="0"/>
              </a:spcBef>
            </a:pPr>
            <a:endParaRPr lang="en-US" altLang="zh-TW" dirty="0" smtClean="0"/>
          </a:p>
          <a:p>
            <a:r>
              <a:rPr lang="en-US" altLang="zh-TW" dirty="0" smtClean="0"/>
              <a:t>																																																																																																																																								.</a:t>
            </a:r>
          </a:p>
          <a:p>
            <a:r>
              <a:rPr lang="zh-TW" altLang="en-US" dirty="0" smtClean="0"/>
              <a:t>教師派發</a:t>
            </a:r>
            <a:r>
              <a:rPr lang="en-US" altLang="zh-TW" dirty="0" err="1" smtClean="0"/>
              <a:t>Whatsapp</a:t>
            </a:r>
            <a:r>
              <a:rPr lang="zh-TW" altLang="en-US" dirty="0" smtClean="0"/>
              <a:t>個案分析工作紙</a:t>
            </a:r>
            <a:r>
              <a:rPr lang="en-US" altLang="zh-TW" dirty="0" smtClean="0"/>
              <a:t>(</a:t>
            </a:r>
            <a:r>
              <a:rPr lang="zh-TW" altLang="en-US" dirty="0" smtClean="0"/>
              <a:t>附件二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，並請學生進行分組討論。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提示學生參考個案資料</a:t>
            </a:r>
            <a:r>
              <a:rPr lang="en-US" altLang="zh-TW" dirty="0" smtClean="0"/>
              <a:t>(</a:t>
            </a:r>
            <a:r>
              <a:rPr lang="zh-TW" altLang="en-US" dirty="0" smtClean="0"/>
              <a:t>附件二</a:t>
            </a:r>
            <a:r>
              <a:rPr lang="en-US" altLang="zh-TW" dirty="0" smtClean="0"/>
              <a:t>)</a:t>
            </a:r>
            <a:r>
              <a:rPr lang="zh-TW" altLang="en-US" dirty="0" smtClean="0"/>
              <a:t>列出的討論焦點進行討論及反思。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D4930-F054-4D7B-A036-908D2CDCE6EB}" type="slidenum">
              <a:rPr lang="en-US" altLang="zh-TW" noProof="0" smtClean="0"/>
              <a:pPr/>
              <a:t>6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121672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教師請各組輪流匯報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，根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據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匯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報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內容加以反饋：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對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學生正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確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地表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達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一般人對吸食電子煙的誤解予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肯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定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，同時澄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清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學生的誤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解。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鼓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勵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學生面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對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電子煙誘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惑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時作出明智的決定。</a:t>
            </a:r>
            <a:endParaRPr lang="en-US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教師可通過進一步提問，幫助學生：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檢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視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自己對電子煙的禍害的認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識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了解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電子煙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對自己及他人健康的影響。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面對電子煙誘惑時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應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作出明智的決定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64212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13281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83564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12/10/2020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73063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12/10/2020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0881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12/10/2020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16846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12/10/2020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3437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12/10/2020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81485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12/10/2020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96400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12/10/2020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71770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12/10/2020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7441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12/10/2020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436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12/10/2020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8228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12/10/2020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6285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12/10/2020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51381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12/10/2020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9021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12/10/2020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6299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12/10/2020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34848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12/10/2020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5816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12/10/2020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5059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12/10/2020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3903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F1E94B-7922-4DAF-87C5-8584BCEF4E33}" type="datetimeFigureOut">
              <a:rPr lang="zh-HK" altLang="en-US" smtClean="0"/>
              <a:t>12/10/2020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1133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  <p:sldLayoutId id="2147483940" r:id="rId17"/>
    <p:sldLayoutId id="2147483941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s://www.smokefree.hk/UserFiles/resources/about_us/books/COSH_Fact_Sheet_E_cig_tc.pdf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hyperlink" Target="https://www.smokefree.hk/UserFiles/resources/about_us/books/2019/COSH_Brochure_Alternative_Smoking_Products_tc.pdf" TargetMode="External"/><Relationship Id="rId4" Type="http://schemas.openxmlformats.org/officeDocument/2006/relationships/hyperlink" Target="https://www.taco.gov.hk/t/cindex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4"/>
          <p:cNvSpPr/>
          <p:nvPr/>
        </p:nvSpPr>
        <p:spPr>
          <a:xfrm>
            <a:off x="499783" y="1872343"/>
            <a:ext cx="4496760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HK" sz="4800" b="1" dirty="0">
                <a:solidFill>
                  <a:schemeClr val="accent5">
                    <a:lumMod val="75000"/>
                  </a:schemeClr>
                </a:solidFill>
                <a:cs typeface="新細明體" panose="02020500000000000000" pitchFamily="18" charset="-120"/>
              </a:rPr>
              <a:t>生活事件事例</a:t>
            </a:r>
            <a:endParaRPr lang="en-US" altLang="zh-TW" sz="4800" b="1" dirty="0">
              <a:solidFill>
                <a:schemeClr val="accent5">
                  <a:lumMod val="75000"/>
                </a:schemeClr>
              </a:solidFill>
              <a:cs typeface="新細明體" panose="02020500000000000000" pitchFamily="18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5400" b="1" dirty="0" smtClean="0">
                <a:solidFill>
                  <a:schemeClr val="accent5">
                    <a:lumMod val="75000"/>
                  </a:schemeClr>
                </a:solidFill>
                <a:cs typeface="新細明體" panose="02020500000000000000" pitchFamily="18" charset="-120"/>
              </a:rPr>
              <a:t>「</a:t>
            </a:r>
            <a:r>
              <a:rPr lang="zh-TW" altLang="zh-HK" sz="5400" b="1" dirty="0">
                <a:solidFill>
                  <a:schemeClr val="accent5">
                    <a:lumMod val="75000"/>
                  </a:schemeClr>
                </a:solidFill>
                <a:cs typeface="新細明體" panose="02020500000000000000" pitchFamily="18" charset="-120"/>
              </a:rPr>
              <a:t>拒絕</a:t>
            </a:r>
            <a:r>
              <a:rPr lang="zh-HK" altLang="zh-HK" sz="5400" b="1" dirty="0">
                <a:solidFill>
                  <a:schemeClr val="accent5">
                    <a:lumMod val="75000"/>
                  </a:schemeClr>
                </a:solidFill>
                <a:cs typeface="新細明體" panose="02020500000000000000" pitchFamily="18" charset="-120"/>
              </a:rPr>
              <a:t>電子煙</a:t>
            </a:r>
            <a:r>
              <a:rPr lang="zh-HK" altLang="en-US" sz="5400" b="1" dirty="0">
                <a:solidFill>
                  <a:schemeClr val="accent5">
                    <a:lumMod val="75000"/>
                  </a:schemeClr>
                </a:solidFill>
                <a:cs typeface="新細明體" panose="02020500000000000000" pitchFamily="18" charset="-120"/>
              </a:rPr>
              <a:t>」</a:t>
            </a:r>
            <a:endParaRPr lang="zh-HK" altLang="en-US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728931" y="3949835"/>
            <a:ext cx="48858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價值觀</a:t>
            </a:r>
            <a:r>
              <a:rPr lang="zh-TW" altLang="en-US" sz="2400" b="1" dirty="0" smtClean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教育 </a:t>
            </a:r>
            <a:r>
              <a:rPr lang="en-US" altLang="zh-TW" sz="2400" b="1" dirty="0" smtClean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(</a:t>
            </a:r>
            <a:r>
              <a:rPr lang="zh-TW" altLang="en-US" sz="24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健康生活教育</a:t>
            </a:r>
            <a:r>
              <a:rPr lang="en-US" altLang="zh-TW" sz="2400" b="1" dirty="0" smtClean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)</a:t>
            </a:r>
            <a:endParaRPr lang="zh-TW" altLang="en-US" sz="2400" b="1" dirty="0">
              <a:ln w="10160">
                <a:noFill/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r>
              <a:rPr lang="zh-TW" altLang="en-US" sz="24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初中至</a:t>
            </a:r>
            <a:r>
              <a:rPr lang="zh-TW" altLang="en-US" sz="2400" b="1" dirty="0" smtClean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高中</a:t>
            </a:r>
            <a:endParaRPr lang="zh-TW" altLang="en-US" sz="2400" b="1" dirty="0">
              <a:ln w="10160">
                <a:noFill/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r>
              <a:rPr lang="zh-TW" altLang="en-US" sz="2400" b="1" dirty="0" smtClean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教育局</a:t>
            </a:r>
            <a:endParaRPr lang="en-US" altLang="zh-TW" sz="2400" b="1" dirty="0" smtClean="0">
              <a:ln w="10160">
                <a:noFill/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r>
              <a:rPr lang="zh-TW" altLang="en-US" sz="2400" b="1" dirty="0" smtClean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德育</a:t>
            </a:r>
            <a:r>
              <a:rPr lang="zh-TW" altLang="en-US" sz="24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、公民及國民教育組</a:t>
            </a:r>
            <a:r>
              <a:rPr lang="zh-TW" altLang="en-US" sz="2400" b="1" dirty="0" smtClean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製作</a:t>
            </a:r>
            <a:endParaRPr lang="en-US" altLang="zh-TW" sz="2400" b="1" dirty="0" smtClean="0">
              <a:ln w="10160">
                <a:noFill/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r>
              <a:rPr lang="en-US" altLang="zh-TW" sz="2400" b="1" dirty="0" smtClean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2020</a:t>
            </a:r>
            <a:r>
              <a:rPr lang="zh-TW" altLang="en-US" sz="2400" b="1" dirty="0" smtClean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年</a:t>
            </a:r>
            <a:r>
              <a:rPr lang="en-US" altLang="zh-TW" sz="2400" b="1" dirty="0" smtClean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10</a:t>
            </a:r>
            <a:r>
              <a:rPr lang="zh-TW" altLang="en-US" sz="2400" b="1" dirty="0" smtClean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月</a:t>
            </a:r>
            <a:endParaRPr lang="en-US" altLang="zh-TW" sz="2400" b="1" dirty="0" smtClean="0">
              <a:ln w="10160">
                <a:noFill/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B10763D-4B67-41AF-B275-26352D44E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43" y="1825996"/>
            <a:ext cx="3826185" cy="320600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6488668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7772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3433" y="1182438"/>
            <a:ext cx="7626699" cy="3703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zh-TW" altLang="zh-TW" sz="4000" dirty="0" smtClean="0">
                <a:solidFill>
                  <a:srgbClr val="7030A0"/>
                </a:solidFill>
                <a:latin typeface="+mj-ea"/>
                <a:ea typeface="+mj-ea"/>
                <a:cs typeface="Arial" panose="020B0604020202020204" pitchFamily="34" charset="0"/>
              </a:rPr>
              <a:t>「</a:t>
            </a:r>
            <a:r>
              <a:rPr lang="zh-TW" altLang="zh-TW" sz="4000" dirty="0">
                <a:solidFill>
                  <a:srgbClr val="7030A0"/>
                </a:solidFill>
                <a:latin typeface="+mj-ea"/>
                <a:ea typeface="+mj-ea"/>
                <a:cs typeface="Arial" panose="020B0604020202020204" pitchFamily="34" charset="0"/>
              </a:rPr>
              <a:t>身體髮膚，受諸父母，不敢毀傷。</a:t>
            </a:r>
            <a:r>
              <a:rPr lang="zh-TW" altLang="zh-TW" sz="4000" dirty="0" smtClean="0">
                <a:solidFill>
                  <a:srgbClr val="7030A0"/>
                </a:solidFill>
                <a:latin typeface="+mj-ea"/>
                <a:ea typeface="+mj-ea"/>
                <a:cs typeface="Arial" panose="020B0604020202020204" pitchFamily="34" charset="0"/>
              </a:rPr>
              <a:t>」</a:t>
            </a:r>
            <a:r>
              <a:rPr lang="en-US" altLang="zh-TW" sz="4000" dirty="0">
                <a:solidFill>
                  <a:srgbClr val="7030A0"/>
                </a:solidFill>
                <a:latin typeface="+mj-ea"/>
                <a:ea typeface="+mj-ea"/>
                <a:cs typeface="Arial" panose="020B0604020202020204" pitchFamily="34" charset="0"/>
              </a:rPr>
              <a:t>《</a:t>
            </a:r>
            <a:r>
              <a:rPr lang="zh-TW" altLang="en-US" sz="4000" dirty="0">
                <a:solidFill>
                  <a:srgbClr val="7030A0"/>
                </a:solidFill>
                <a:latin typeface="+mj-ea"/>
                <a:ea typeface="+mj-ea"/>
                <a:cs typeface="Arial" panose="020B0604020202020204" pitchFamily="34" charset="0"/>
              </a:rPr>
              <a:t>世說新語</a:t>
            </a:r>
            <a:r>
              <a:rPr lang="en-US" altLang="zh-TW" sz="4000" dirty="0">
                <a:solidFill>
                  <a:srgbClr val="7030A0"/>
                </a:solidFill>
                <a:latin typeface="+mj-ea"/>
                <a:ea typeface="+mj-ea"/>
                <a:cs typeface="Arial" panose="020B0604020202020204" pitchFamily="34" charset="0"/>
              </a:rPr>
              <a:t>》</a:t>
            </a:r>
            <a:endParaRPr lang="en-US" altLang="zh-TW" sz="4000" dirty="0" smtClean="0">
              <a:solidFill>
                <a:srgbClr val="7030A0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algn="just">
              <a:lnSpc>
                <a:spcPts val="2000"/>
              </a:lnSpc>
              <a:spcBef>
                <a:spcPts val="80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endParaRPr lang="en-US" altLang="zh-TW" dirty="0">
              <a:solidFill>
                <a:srgbClr val="E224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8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zh-TW" altLang="zh-TW" sz="2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青</a:t>
            </a:r>
            <a:r>
              <a:rPr lang="zh-TW" altLang="en-US" sz="2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少</a:t>
            </a:r>
            <a:r>
              <a:rPr lang="zh-TW" altLang="zh-TW" sz="2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年吸</a:t>
            </a:r>
            <a:r>
              <a:rPr lang="zh-TW" altLang="en-US" sz="2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食電子煙</a:t>
            </a:r>
            <a:r>
              <a:rPr lang="zh-TW" altLang="zh-TW" sz="2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altLang="en-US" sz="2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不單損害</a:t>
            </a:r>
            <a:r>
              <a:rPr lang="zh-TW" altLang="zh-TW" sz="2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自己</a:t>
            </a:r>
            <a:r>
              <a:rPr lang="zh-TW" altLang="zh-TW" sz="24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健康，甚至因此而</a:t>
            </a:r>
            <a:r>
              <a:rPr lang="zh-TW" altLang="zh-TW" sz="2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影響自己</a:t>
            </a:r>
            <a:r>
              <a:rPr lang="zh-TW" altLang="zh-TW" sz="24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的生命</a:t>
            </a:r>
            <a:r>
              <a:rPr lang="zh-TW" altLang="zh-TW" sz="2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8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zh-TW" altLang="zh-TW" sz="2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這些行為</a:t>
            </a:r>
            <a:r>
              <a:rPr lang="zh-TW" altLang="en-US" sz="2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不僅</a:t>
            </a:r>
            <a:r>
              <a:rPr lang="zh-TW" altLang="zh-TW" sz="2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不</a:t>
            </a:r>
            <a:r>
              <a:rPr lang="zh-TW" altLang="zh-TW" sz="24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智，更是不孝。</a:t>
            </a:r>
            <a:endParaRPr lang="zh-TW" altLang="zh-TW" sz="2400" dirty="0"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82315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7316" y="1463416"/>
            <a:ext cx="6403721" cy="4000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500" b="1" dirty="0" smtClean="0">
                <a:solidFill>
                  <a:srgbClr val="92D050"/>
                </a:solidFill>
                <a:cs typeface="新細明體" panose="02020500000000000000" pitchFamily="18" charset="-120"/>
              </a:rPr>
              <a:t>(</a:t>
            </a:r>
            <a:r>
              <a:rPr lang="zh-HK" altLang="zh-HK" sz="4500" b="1" dirty="0" smtClean="0">
                <a:solidFill>
                  <a:srgbClr val="92D050"/>
                </a:solidFill>
                <a:cs typeface="新細明體" panose="02020500000000000000" pitchFamily="18" charset="-120"/>
              </a:rPr>
              <a:t>活動</a:t>
            </a:r>
            <a:r>
              <a:rPr lang="zh-TW" altLang="en-US" sz="4500" b="1" dirty="0" smtClean="0">
                <a:solidFill>
                  <a:srgbClr val="92D050"/>
                </a:solidFill>
                <a:cs typeface="新細明體" panose="02020500000000000000" pitchFamily="18" charset="-120"/>
              </a:rPr>
              <a:t>二</a:t>
            </a:r>
            <a:r>
              <a:rPr lang="en-US" altLang="zh-TW" sz="4500" b="1" dirty="0" smtClean="0">
                <a:solidFill>
                  <a:srgbClr val="92D050"/>
                </a:solidFill>
                <a:cs typeface="新細明體" panose="02020500000000000000" pitchFamily="18" charset="-120"/>
              </a:rPr>
              <a:t>)</a:t>
            </a:r>
            <a:endParaRPr lang="en-US" altLang="zh-HK" sz="4500" b="1" dirty="0">
              <a:solidFill>
                <a:srgbClr val="92D050"/>
              </a:solidFill>
              <a:cs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4500" b="1" dirty="0">
                <a:solidFill>
                  <a:srgbClr val="92D050"/>
                </a:solidFill>
                <a:cs typeface="新細明體" panose="02020500000000000000" pitchFamily="18" charset="-120"/>
              </a:rPr>
              <a:t>「拒絕六式」考創意</a:t>
            </a:r>
            <a:endParaRPr lang="zh-HK" altLang="en-US" sz="4500" dirty="0">
              <a:solidFill>
                <a:srgbClr val="92D050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2692686-04DB-4431-B01A-54E2A405C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845" y="4038816"/>
            <a:ext cx="2999593" cy="251339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53179" y="6182879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0609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29552" y="1416895"/>
            <a:ext cx="73286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/>
              <a:t>處境： </a:t>
            </a:r>
            <a:endParaRPr lang="en-US" altLang="zh-TW" sz="3200" dirty="0"/>
          </a:p>
          <a:p>
            <a:pPr indent="806450">
              <a:lnSpc>
                <a:spcPct val="150000"/>
              </a:lnSpc>
            </a:pPr>
            <a:r>
              <a:rPr lang="zh-TW" altLang="en-US" sz="3200" dirty="0" smtClean="0"/>
              <a:t>某</a:t>
            </a:r>
            <a:r>
              <a:rPr lang="zh-TW" altLang="en-US" sz="3200" dirty="0"/>
              <a:t>天</a:t>
            </a:r>
            <a:r>
              <a:rPr lang="zh-TW" altLang="en-US" sz="3200" dirty="0" smtClean="0"/>
              <a:t>放學後，</a:t>
            </a:r>
            <a:r>
              <a:rPr lang="zh-TW" altLang="en-US" sz="3200" dirty="0"/>
              <a:t>大雄趁家中邀約小明和鄰班同學打遊戲機，三五成群在大雄家玩得興起時，大雄忽然拿出電子煙和煙油出來，幾個同學上前研究一番</a:t>
            </a:r>
            <a:r>
              <a:rPr lang="en-US" altLang="zh-TW" sz="3200" dirty="0"/>
              <a:t>……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2491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449179" y="6373336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99789" y="836652"/>
            <a:ext cx="3570208" cy="110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6600" b="1" dirty="0">
                <a:ln w="952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反思問題</a:t>
            </a:r>
          </a:p>
        </p:txBody>
      </p:sp>
      <p:sp>
        <p:nvSpPr>
          <p:cNvPr id="5" name="矩形 4"/>
          <p:cNvSpPr/>
          <p:nvPr/>
        </p:nvSpPr>
        <p:spPr>
          <a:xfrm>
            <a:off x="1099789" y="2450801"/>
            <a:ext cx="7439093" cy="2879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1825" lvl="0" indent="-631825" defTabSz="9144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en-US" altLang="zh-TW" sz="3600" cap="all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3600" cap="all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600" cap="all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在日常生活中，你們有沒有</a:t>
            </a:r>
            <a:r>
              <a:rPr lang="zh-TW" altLang="en-US" sz="3600" cap="all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遇過想</a:t>
            </a:r>
            <a:r>
              <a:rPr lang="zh-TW" altLang="en-US" sz="3600" cap="all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拒絕別人請求而難於啟齒？」</a:t>
            </a:r>
          </a:p>
          <a:p>
            <a:pPr marL="631825" lvl="0" indent="-631825" defTabSz="9144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en-US" altLang="zh-TW" sz="3600" cap="all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3600" cap="all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600" cap="all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和同學</a:t>
            </a:r>
            <a:r>
              <a:rPr lang="en-US" altLang="zh-TW" sz="3600" cap="all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cap="all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朋友一起時，有否感到拒絕眾人要求變得特別困難？</a:t>
            </a:r>
          </a:p>
        </p:txBody>
      </p:sp>
    </p:spTree>
    <p:extLst>
      <p:ext uri="{BB962C8B-B14F-4D97-AF65-F5344CB8AC3E}">
        <p14:creationId xmlns:p14="http://schemas.microsoft.com/office/powerpoint/2010/main" val="148502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常用拒絕招式</a:t>
            </a:r>
            <a:endParaRPr lang="zh-HK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42716"/>
              </p:ext>
            </p:extLst>
          </p:nvPr>
        </p:nvGraphicFramePr>
        <p:xfrm>
          <a:off x="582705" y="1825813"/>
          <a:ext cx="8292354" cy="3833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1895">
                  <a:extLst>
                    <a:ext uri="{9D8B030D-6E8A-4147-A177-3AD203B41FA5}">
                      <a16:colId xmlns:a16="http://schemas.microsoft.com/office/drawing/2014/main" val="2328471268"/>
                    </a:ext>
                  </a:extLst>
                </a:gridCol>
                <a:gridCol w="3123313">
                  <a:extLst>
                    <a:ext uri="{9D8B030D-6E8A-4147-A177-3AD203B41FA5}">
                      <a16:colId xmlns:a16="http://schemas.microsoft.com/office/drawing/2014/main" val="1151550584"/>
                    </a:ext>
                  </a:extLst>
                </a:gridCol>
                <a:gridCol w="3237146">
                  <a:extLst>
                    <a:ext uri="{9D8B030D-6E8A-4147-A177-3AD203B41FA5}">
                      <a16:colId xmlns:a16="http://schemas.microsoft.com/office/drawing/2014/main" val="4259736892"/>
                    </a:ext>
                  </a:extLst>
                </a:gridCol>
              </a:tblGrid>
              <a:tr h="586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2400" b="1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拒</a:t>
                      </a:r>
                      <a:r>
                        <a:rPr lang="zh-TW" sz="2400" b="1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絕</a:t>
                      </a:r>
                      <a:r>
                        <a:rPr lang="zh-HK" sz="2400" b="1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招式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2400" b="1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說明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2400" b="1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例子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8115174"/>
                  </a:ext>
                </a:extLst>
              </a:tr>
              <a:tr h="14872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1. </a:t>
                      </a:r>
                      <a:r>
                        <a:rPr lang="zh-HK" sz="2400" kern="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單刀直入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直接拒絕對方要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求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，說出自己意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願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和立場。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下星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期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六恕我不能赴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會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，我要留在家溫習頂備大考。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7739662"/>
                  </a:ext>
                </a:extLst>
              </a:tr>
              <a:tr h="1759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2. </a:t>
                      </a:r>
                      <a:r>
                        <a:rPr lang="zh-HK" sz="2400" kern="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借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機快閃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找藉口盡快逃離現場。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剛醒起今天是音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樂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比賽截止報名日，我得在辦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事處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關門前趕及遞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交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表格，告辭。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1195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945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常用拒絕招式</a:t>
            </a:r>
            <a:endParaRPr lang="zh-HK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12885"/>
              </p:ext>
            </p:extLst>
          </p:nvPr>
        </p:nvGraphicFramePr>
        <p:xfrm>
          <a:off x="582705" y="1987177"/>
          <a:ext cx="8292354" cy="4184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1895">
                  <a:extLst>
                    <a:ext uri="{9D8B030D-6E8A-4147-A177-3AD203B41FA5}">
                      <a16:colId xmlns:a16="http://schemas.microsoft.com/office/drawing/2014/main" val="2328471268"/>
                    </a:ext>
                  </a:extLst>
                </a:gridCol>
                <a:gridCol w="3123313">
                  <a:extLst>
                    <a:ext uri="{9D8B030D-6E8A-4147-A177-3AD203B41FA5}">
                      <a16:colId xmlns:a16="http://schemas.microsoft.com/office/drawing/2014/main" val="1151550584"/>
                    </a:ext>
                  </a:extLst>
                </a:gridCol>
                <a:gridCol w="3237146">
                  <a:extLst>
                    <a:ext uri="{9D8B030D-6E8A-4147-A177-3AD203B41FA5}">
                      <a16:colId xmlns:a16="http://schemas.microsoft.com/office/drawing/2014/main" val="4259736892"/>
                    </a:ext>
                  </a:extLst>
                </a:gridCol>
              </a:tblGrid>
              <a:tr h="622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2400" b="1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拒</a:t>
                      </a:r>
                      <a:r>
                        <a:rPr lang="zh-TW" sz="2400" b="1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絕</a:t>
                      </a:r>
                      <a:r>
                        <a:rPr lang="zh-HK" sz="2400" b="1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招式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2400" b="1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說明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2400" b="1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例子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8115174"/>
                  </a:ext>
                </a:extLst>
              </a:tr>
              <a:tr h="16929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3. </a:t>
                      </a:r>
                      <a:r>
                        <a:rPr lang="zh-HK" sz="2400" kern="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轉移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視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線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引導對方關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注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其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他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話題，令對方忘記原本對自己的威脅。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400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噢</a:t>
                      </a:r>
                      <a:r>
                        <a:rPr lang="en-US" sz="2400" kern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!…</a:t>
                      </a:r>
                      <a:r>
                        <a:rPr lang="zh-HK" sz="2400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原來如此。</a:t>
                      </a:r>
                      <a:r>
                        <a:rPr lang="en-US" sz="2400" kern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……</a:t>
                      </a:r>
                      <a:r>
                        <a:rPr lang="zh-HK" sz="2400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昨天逛街時看到那新款波鞋正減價發</a:t>
                      </a:r>
                      <a:r>
                        <a:rPr lang="zh-TW" sz="2400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售</a:t>
                      </a:r>
                      <a:r>
                        <a:rPr lang="zh-HK" sz="2400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，超抵買，你一定有興</a:t>
                      </a:r>
                      <a:r>
                        <a:rPr lang="zh-TW" sz="2400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趣</a:t>
                      </a:r>
                      <a:r>
                        <a:rPr lang="zh-HK" sz="2400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。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7739662"/>
                  </a:ext>
                </a:extLst>
              </a:tr>
              <a:tr h="18687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4. </a:t>
                      </a:r>
                      <a:r>
                        <a:rPr lang="zh-HK" sz="2400" kern="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明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嘲暗諷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表面貶低自己</a:t>
                      </a:r>
                      <a:r>
                        <a:rPr lang="en-US" sz="240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/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自嘲，實情暗示對方不是，以退為進，令對方知難而退。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你沉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迷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打機日夜顛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倒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，再打下去想不定會腦退化，我發現自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己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沒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有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打機已經反應遲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鈍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。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1195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93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常用拒絕招式</a:t>
            </a:r>
            <a:endParaRPr lang="zh-HK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838170"/>
              </p:ext>
            </p:extLst>
          </p:nvPr>
        </p:nvGraphicFramePr>
        <p:xfrm>
          <a:off x="582705" y="1987177"/>
          <a:ext cx="8292354" cy="4117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1895">
                  <a:extLst>
                    <a:ext uri="{9D8B030D-6E8A-4147-A177-3AD203B41FA5}">
                      <a16:colId xmlns:a16="http://schemas.microsoft.com/office/drawing/2014/main" val="2328471268"/>
                    </a:ext>
                  </a:extLst>
                </a:gridCol>
                <a:gridCol w="3123313">
                  <a:extLst>
                    <a:ext uri="{9D8B030D-6E8A-4147-A177-3AD203B41FA5}">
                      <a16:colId xmlns:a16="http://schemas.microsoft.com/office/drawing/2014/main" val="1151550584"/>
                    </a:ext>
                  </a:extLst>
                </a:gridCol>
                <a:gridCol w="3237146">
                  <a:extLst>
                    <a:ext uri="{9D8B030D-6E8A-4147-A177-3AD203B41FA5}">
                      <a16:colId xmlns:a16="http://schemas.microsoft.com/office/drawing/2014/main" val="4259736892"/>
                    </a:ext>
                  </a:extLst>
                </a:gridCol>
              </a:tblGrid>
              <a:tr h="622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2400" b="1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拒</a:t>
                      </a:r>
                      <a:r>
                        <a:rPr lang="zh-TW" sz="2400" b="1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絕</a:t>
                      </a:r>
                      <a:r>
                        <a:rPr lang="zh-HK" sz="2400" b="1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招式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2400" b="1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說明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2400" b="1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例子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8115174"/>
                  </a:ext>
                </a:extLst>
              </a:tr>
              <a:tr h="16257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5. </a:t>
                      </a:r>
                      <a:r>
                        <a:rPr lang="zh-HK" sz="2400" kern="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深</a:t>
                      </a:r>
                      <a:r>
                        <a:rPr lang="zh-TW" sz="2400" kern="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情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打動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400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說出自己處境，博取同情，避免對方</a:t>
                      </a:r>
                      <a:r>
                        <a:rPr lang="zh-TW" sz="2400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纏</a:t>
                      </a:r>
                      <a:r>
                        <a:rPr lang="zh-HK" sz="2400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擾。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400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近月來和你</a:t>
                      </a:r>
                      <a:r>
                        <a:rPr lang="zh-TW" sz="2400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們</a:t>
                      </a:r>
                      <a:r>
                        <a:rPr lang="zh-HK" sz="2400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一起出外消費己用盡所有儲</a:t>
                      </a:r>
                      <a:r>
                        <a:rPr lang="zh-TW" sz="2400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蓄</a:t>
                      </a:r>
                      <a:r>
                        <a:rPr lang="zh-HK" sz="2400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，我再沒有餘</a:t>
                      </a:r>
                      <a:r>
                        <a:rPr lang="zh-TW" sz="2400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款</a:t>
                      </a:r>
                      <a:r>
                        <a:rPr lang="zh-HK" sz="2400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，你還是不要再約我出外消遣。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7739662"/>
                  </a:ext>
                </a:extLst>
              </a:tr>
              <a:tr h="18687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6. </a:t>
                      </a:r>
                      <a:r>
                        <a:rPr lang="zh-HK" sz="2400" kern="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家教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嚴厲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400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借家長管教嚴厲為名，指</a:t>
                      </a:r>
                      <a:r>
                        <a:rPr lang="zh-TW" sz="2400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出</a:t>
                      </a:r>
                      <a:r>
                        <a:rPr lang="zh-HK" sz="2400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會引發家人關</a:t>
                      </a:r>
                      <a:r>
                        <a:rPr lang="zh-TW" sz="2400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係</a:t>
                      </a:r>
                      <a:r>
                        <a:rPr lang="zh-HK" sz="2400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破</a:t>
                      </a:r>
                      <a:r>
                        <a:rPr lang="zh-TW" sz="2400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裂</a:t>
                      </a:r>
                      <a:r>
                        <a:rPr lang="zh-HK" sz="2400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危機。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你都清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楚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我家長不允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許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我夜歸，她已經再三指責我晚上外出，我還是不和你們玩待太晚了。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1195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39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173665"/>
              </p:ext>
            </p:extLst>
          </p:nvPr>
        </p:nvGraphicFramePr>
        <p:xfrm>
          <a:off x="1300965" y="1371600"/>
          <a:ext cx="7019365" cy="5053091"/>
        </p:xfrm>
        <a:graphic>
          <a:graphicData uri="http://schemas.openxmlformats.org/drawingml/2006/table">
            <a:tbl>
              <a:tblPr firstRow="1" firstCol="1" bandRow="1"/>
              <a:tblGrid>
                <a:gridCol w="887507">
                  <a:extLst>
                    <a:ext uri="{9D8B030D-6E8A-4147-A177-3AD203B41FA5}">
                      <a16:colId xmlns:a16="http://schemas.microsoft.com/office/drawing/2014/main" val="3769395090"/>
                    </a:ext>
                  </a:extLst>
                </a:gridCol>
                <a:gridCol w="6131858">
                  <a:extLst>
                    <a:ext uri="{9D8B030D-6E8A-4147-A177-3AD203B41FA5}">
                      <a16:colId xmlns:a16="http://schemas.microsoft.com/office/drawing/2014/main" val="3997008928"/>
                    </a:ext>
                  </a:extLst>
                </a:gridCol>
              </a:tblGrid>
              <a:tr h="9009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HK" sz="20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大雄：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2439" marR="42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HK" sz="2000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「</a:t>
                      </a:r>
                      <a:r>
                        <a:rPr lang="zh-TW" altLang="en-US" sz="2000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這是</a:t>
                      </a:r>
                      <a:r>
                        <a:rPr lang="zh-HK" sz="2000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最</a:t>
                      </a:r>
                      <a:r>
                        <a:rPr lang="zh-TW" altLang="en-US" sz="2000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新</a:t>
                      </a:r>
                      <a:r>
                        <a:rPr lang="zh-HK" sz="2000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潮</a:t>
                      </a:r>
                      <a:r>
                        <a:rPr lang="zh-HK" sz="20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的「玩</a:t>
                      </a:r>
                      <a:r>
                        <a:rPr lang="zh-TW" sz="20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具</a:t>
                      </a:r>
                      <a:r>
                        <a:rPr lang="zh-HK" sz="20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」，士多啤</a:t>
                      </a:r>
                      <a:r>
                        <a:rPr lang="zh-HK" sz="2000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梨</a:t>
                      </a:r>
                      <a:r>
                        <a:rPr lang="zh-TW" altLang="en-US" sz="2000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加</a:t>
                      </a:r>
                      <a:r>
                        <a:rPr lang="zh-HK" sz="2000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香蕉</a:t>
                      </a:r>
                      <a:r>
                        <a:rPr lang="zh-HK" sz="20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味</a:t>
                      </a:r>
                      <a:r>
                        <a:rPr lang="zh-HK" sz="2000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，</a:t>
                      </a:r>
                      <a:r>
                        <a:rPr lang="zh-TW" altLang="en-US" sz="2000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很</a:t>
                      </a:r>
                      <a:r>
                        <a:rPr lang="zh-HK" sz="2000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貴</a:t>
                      </a:r>
                      <a:r>
                        <a:rPr lang="zh-TW" altLang="en-US" sz="2000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的</a:t>
                      </a:r>
                      <a:r>
                        <a:rPr lang="zh-HK" sz="2000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！</a:t>
                      </a:r>
                      <a:r>
                        <a:rPr lang="zh-TW" altLang="en-US" sz="2000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試試，你一定喜歡</a:t>
                      </a:r>
                      <a:r>
                        <a:rPr lang="zh-HK" sz="2000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。</a:t>
                      </a:r>
                      <a:r>
                        <a:rPr lang="zh-HK" sz="20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」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2439" marR="4243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2763"/>
                  </a:ext>
                </a:extLst>
              </a:tr>
              <a:tr h="7562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阿年</a:t>
                      </a:r>
                      <a:r>
                        <a:rPr lang="zh-HK" sz="20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：</a:t>
                      </a:r>
                      <a:endParaRPr lang="zh-TW" sz="20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2439" marR="42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zh-HK" sz="20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阿</a:t>
                      </a:r>
                      <a:r>
                        <a:rPr lang="zh-HK" sz="2000" kern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年吸</a:t>
                      </a:r>
                      <a:r>
                        <a:rPr lang="zh-HK" sz="20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了兩</a:t>
                      </a:r>
                      <a:r>
                        <a:rPr lang="zh-HK" sz="2000" kern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口後</a:t>
                      </a:r>
                      <a:r>
                        <a:rPr lang="en-US" sz="2000" kern="0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…)</a:t>
                      </a:r>
                      <a:endParaRPr lang="zh-TW" sz="20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HK" sz="2000" kern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「</a:t>
                      </a:r>
                      <a:r>
                        <a:rPr lang="zh-TW" altLang="en-US" sz="2000" kern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啊</a:t>
                      </a:r>
                      <a:r>
                        <a:rPr lang="en-US" altLang="zh-TW" sz="2000" kern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……</a:t>
                      </a:r>
                      <a:r>
                        <a:rPr lang="zh-HK" sz="2000" kern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」</a:t>
                      </a:r>
                      <a:endParaRPr lang="zh-TW" sz="20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2439" marR="4243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5863324"/>
                  </a:ext>
                </a:extLst>
              </a:tr>
              <a:tr h="5127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2439" marR="42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      (</a:t>
                      </a:r>
                      <a:r>
                        <a:rPr lang="zh-TW" sz="20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小明</a:t>
                      </a:r>
                      <a:r>
                        <a:rPr lang="zh-HK" sz="20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打遊戲機正打得</a:t>
                      </a:r>
                      <a:r>
                        <a:rPr lang="zh-HK" sz="200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興</a:t>
                      </a:r>
                      <a:r>
                        <a:rPr lang="zh-TW" altLang="en-US" sz="200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起時 </a:t>
                      </a:r>
                      <a:r>
                        <a:rPr lang="en-US" sz="20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…</a:t>
                      </a:r>
                      <a:r>
                        <a:rPr lang="en-US" altLang="zh-TW" sz="20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…</a:t>
                      </a:r>
                      <a:r>
                        <a:rPr lang="en-US" sz="20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)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2439" marR="4243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32697"/>
                  </a:ext>
                </a:extLst>
              </a:tr>
              <a:tr h="5284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HK" sz="20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阿年：</a:t>
                      </a:r>
                      <a:endParaRPr lang="zh-TW" sz="20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2439" marR="42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HK" sz="20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喂！ 小明，</a:t>
                      </a:r>
                      <a:r>
                        <a:rPr lang="zh-HK" sz="2000" kern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快出來試</a:t>
                      </a:r>
                      <a:r>
                        <a:rPr lang="zh-TW" altLang="en-US" sz="2000" kern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一</a:t>
                      </a:r>
                      <a:r>
                        <a:rPr lang="zh-HK" sz="2000" kern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下</a:t>
                      </a:r>
                      <a:r>
                        <a:rPr lang="en-US" sz="2000" kern="0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……</a:t>
                      </a:r>
                      <a:endParaRPr lang="zh-TW" sz="20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2439" marR="4243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2803072"/>
                  </a:ext>
                </a:extLst>
              </a:tr>
              <a:tr h="5513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小明</a:t>
                      </a:r>
                      <a:r>
                        <a:rPr lang="zh-HK" sz="2000" kern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：</a:t>
                      </a:r>
                      <a:endParaRPr lang="zh-TW" sz="200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2439" marR="42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kern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這東西</a:t>
                      </a:r>
                      <a:r>
                        <a:rPr lang="zh-HK" sz="2000" kern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我</a:t>
                      </a:r>
                      <a:r>
                        <a:rPr lang="zh-HK" sz="2000" kern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未試</a:t>
                      </a:r>
                      <a:r>
                        <a:rPr lang="zh-HK" sz="2000" kern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過</a:t>
                      </a:r>
                      <a:r>
                        <a:rPr lang="zh-TW" altLang="en-US" sz="2000" kern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呢</a:t>
                      </a:r>
                      <a:r>
                        <a:rPr lang="en-US" sz="2000" kern="0" dirty="0" smtClean="0"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……</a:t>
                      </a:r>
                      <a:endParaRPr lang="zh-TW" sz="200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2439" marR="4243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65742"/>
                  </a:ext>
                </a:extLst>
              </a:tr>
              <a:tr h="4975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阿年：</a:t>
                      </a:r>
                      <a:endParaRPr lang="zh-TW" sz="20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2439" marR="42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HK" sz="20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當</a:t>
                      </a:r>
                      <a:r>
                        <a:rPr lang="zh-HK" sz="2000" kern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你</a:t>
                      </a:r>
                      <a:r>
                        <a:rPr lang="zh-TW" altLang="en-US" sz="2000" kern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是朋友才給</a:t>
                      </a:r>
                      <a:r>
                        <a:rPr lang="zh-HK" sz="2000" kern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你試</a:t>
                      </a:r>
                      <a:r>
                        <a:rPr lang="zh-TW" altLang="en-US" sz="2000" kern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一</a:t>
                      </a:r>
                      <a:r>
                        <a:rPr lang="zh-HK" sz="2000" kern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下</a:t>
                      </a:r>
                      <a:r>
                        <a:rPr lang="zh-HK" sz="20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，</a:t>
                      </a:r>
                      <a:r>
                        <a:rPr lang="zh-HK" sz="2000" kern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你</a:t>
                      </a:r>
                      <a:r>
                        <a:rPr lang="zh-TW" altLang="en-US" sz="2000" kern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不是驚吧</a:t>
                      </a:r>
                      <a:r>
                        <a:rPr lang="en-US" altLang="zh-TW" sz="2000" kern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!</a:t>
                      </a:r>
                      <a:r>
                        <a:rPr lang="en-US" sz="2000" kern="0" dirty="0" smtClean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 </a:t>
                      </a:r>
                      <a:endParaRPr lang="zh-TW" sz="20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2439" marR="4243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967707"/>
                  </a:ext>
                </a:extLst>
              </a:tr>
              <a:tr h="4647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HK" sz="20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大雄：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2439" marR="42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對呀</a:t>
                      </a:r>
                      <a:r>
                        <a:rPr lang="zh-HK" sz="2000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！</a:t>
                      </a:r>
                      <a:r>
                        <a:rPr lang="zh-TW" altLang="en-US" sz="2000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你不給阿年</a:t>
                      </a:r>
                      <a:r>
                        <a:rPr lang="zh-HK" sz="2000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面</a:t>
                      </a:r>
                      <a:r>
                        <a:rPr lang="zh-TW" altLang="en-US" sz="2000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子</a:t>
                      </a:r>
                      <a:r>
                        <a:rPr lang="zh-HK" sz="2000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…</a:t>
                      </a:r>
                      <a:r>
                        <a:rPr lang="zh-HK" sz="20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…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2439" marR="4243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43751"/>
                  </a:ext>
                </a:extLst>
              </a:tr>
              <a:tr h="8410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 </a:t>
                      </a:r>
                      <a:endParaRPr lang="en-US" sz="2400" kern="0" dirty="0" smtClean="0">
                        <a:effectLst/>
                        <a:latin typeface="標楷體" panose="03000509000000000000" pitchFamily="65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kern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小明</a:t>
                      </a:r>
                      <a:r>
                        <a:rPr lang="en-US" altLang="zh-TW" sz="2400" kern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:</a:t>
                      </a:r>
                      <a:endParaRPr lang="zh-TW" sz="240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2439" marR="42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2400" kern="1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假如你是小明，你會怎樣拒絕？</a:t>
                      </a:r>
                      <a:r>
                        <a:rPr lang="en-US" altLang="zh-TW" sz="2400" kern="1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)</a:t>
                      </a:r>
                      <a:endParaRPr lang="zh-TW" sz="2400" kern="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2439" marR="4243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336871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3467817" y="474240"/>
            <a:ext cx="5245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zh-HK" sz="3600" b="1" dirty="0">
                <a:solidFill>
                  <a:srgbClr val="000000"/>
                </a:solidFill>
                <a:cs typeface="新細明體" panose="02020500000000000000" pitchFamily="18" charset="-120"/>
              </a:rPr>
              <a:t>「拒絕六式」考創</a:t>
            </a:r>
            <a:r>
              <a:rPr lang="zh-TW" altLang="zh-HK" sz="3600" b="1" dirty="0">
                <a:solidFill>
                  <a:srgbClr val="000000"/>
                </a:solidFill>
                <a:cs typeface="新細明體" panose="02020500000000000000" pitchFamily="18" charset="-120"/>
              </a:rPr>
              <a:t>意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66647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449179" y="6373336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  <p:sp>
        <p:nvSpPr>
          <p:cNvPr id="4" name="矩形 3"/>
          <p:cNvSpPr/>
          <p:nvPr/>
        </p:nvSpPr>
        <p:spPr>
          <a:xfrm>
            <a:off x="3950675" y="283993"/>
            <a:ext cx="1415772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800" b="1" dirty="0" smtClean="0">
                <a:ln w="952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總結</a:t>
            </a:r>
            <a:endParaRPr lang="zh-TW" altLang="en-US" sz="4800" b="1" dirty="0">
              <a:ln w="9525"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5190" y="1114990"/>
            <a:ext cx="7993449" cy="5667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 defTabSz="914400" hangingPunct="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zh-TW" altLang="en-US" sz="3600" cap="all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我們認識到電子</a:t>
            </a:r>
            <a:r>
              <a:rPr lang="zh-TW" altLang="en-US" sz="3600" cap="all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煙的禍害，以及一般人對電子煙的錯誤觀念</a:t>
            </a:r>
            <a:r>
              <a:rPr lang="zh-TW" altLang="en-US" sz="3600" cap="all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cap="all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lvl="0" indent="-571500" algn="just" defTabSz="914400" hangingPunct="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zh-TW" altLang="en-US" sz="3600" cap="all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我們不應吸食任何形式的</a:t>
            </a:r>
            <a:r>
              <a:rPr lang="zh-TW" altLang="en-US" sz="3600" cap="all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香煙</a:t>
            </a:r>
            <a:r>
              <a:rPr lang="en-US" altLang="zh-TW" sz="3600" cap="all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cap="all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包括電子</a:t>
            </a:r>
            <a:r>
              <a:rPr lang="zh-TW" altLang="en-US" sz="3600" cap="all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煙</a:t>
            </a:r>
            <a:r>
              <a:rPr lang="en-US" altLang="zh-TW" sz="3600" cap="all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cap="all" dirty="0" smtClean="0">
                <a:solidFill>
                  <a:srgbClr val="00B05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endParaRPr lang="en-US" altLang="zh-TW" sz="3600" cap="all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lvl="0" indent="-571500" algn="just" defTabSz="914400" hangingPunct="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zh-TW" altLang="en-US" sz="3600" cap="all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當面</a:t>
            </a:r>
            <a:r>
              <a:rPr lang="zh-TW" altLang="en-US" sz="3600" cap="all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對朋輩邀請吸食電子煙時，我們要懂得保護自己，運用適當拒絕技巧，以堅定立場，向電子煙說不。</a:t>
            </a:r>
          </a:p>
        </p:txBody>
      </p:sp>
    </p:spTree>
    <p:extLst>
      <p:ext uri="{BB962C8B-B14F-4D97-AF65-F5344CB8AC3E}">
        <p14:creationId xmlns:p14="http://schemas.microsoft.com/office/powerpoint/2010/main" val="165671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97471" y="2734236"/>
            <a:ext cx="541644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76200" dir="6000000" sx="103000" sy="103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教師參考資料</a:t>
            </a:r>
          </a:p>
        </p:txBody>
      </p:sp>
    </p:spTree>
    <p:extLst>
      <p:ext uri="{BB962C8B-B14F-4D97-AF65-F5344CB8AC3E}">
        <p14:creationId xmlns:p14="http://schemas.microsoft.com/office/powerpoint/2010/main" val="265555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364" y="1511091"/>
            <a:ext cx="5775192" cy="537378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336986" y="2780444"/>
            <a:ext cx="326243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學習重點</a:t>
            </a:r>
            <a:endParaRPr lang="zh-TW" alt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3842">
            <a:off x="6012307" y="4066151"/>
            <a:ext cx="2231808" cy="458884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6488668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176242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75 -0.13796 L 0.04358 0.07269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58" y="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103239" y="913549"/>
            <a:ext cx="7259782" cy="86046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什麼是</a:t>
            </a:r>
            <a:r>
              <a:rPr lang="zh-TW" altLang="en-US" dirty="0" smtClean="0"/>
              <a:t>傳統</a:t>
            </a:r>
            <a:r>
              <a:rPr lang="zh-TW" altLang="en-US" dirty="0"/>
              <a:t>煙、加熱煙和電子</a:t>
            </a:r>
            <a:r>
              <a:rPr lang="zh-TW" altLang="en-US" dirty="0" smtClean="0"/>
              <a:t>煙？</a:t>
            </a:r>
            <a:endParaRPr lang="zh-HK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83977" y="1930166"/>
            <a:ext cx="849830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4613" indent="-1344613">
              <a:spcBef>
                <a:spcPts val="1200"/>
              </a:spcBef>
              <a:spcAft>
                <a:spcPts val="0"/>
              </a:spcAft>
            </a:pPr>
            <a:r>
              <a:rPr lang="zh-HK" altLang="en-US" sz="2200" kern="100" dirty="0">
                <a:solidFill>
                  <a:srgbClr val="7030A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傳統</a:t>
            </a:r>
            <a:r>
              <a:rPr lang="zh-HK" altLang="zh-HK" sz="2200" kern="100" dirty="0" smtClean="0">
                <a:solidFill>
                  <a:srgbClr val="7030A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煙 </a:t>
            </a:r>
            <a:r>
              <a:rPr lang="zh-TW" altLang="en-US" sz="2200" kern="100" dirty="0" smtClean="0">
                <a:solidFill>
                  <a:srgbClr val="7030A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：</a:t>
            </a:r>
            <a:r>
              <a:rPr lang="en-US" altLang="zh-TW" sz="2200" kern="100" dirty="0" smtClean="0">
                <a:solidFill>
                  <a:srgbClr val="7030A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		</a:t>
            </a:r>
            <a:r>
              <a:rPr lang="zh-TW" altLang="en-US" sz="2200" kern="100" dirty="0" smtClean="0">
                <a:solidFill>
                  <a:srgbClr val="7030A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傳統</a:t>
            </a:r>
            <a:r>
              <a:rPr lang="zh-TW" altLang="en-US" sz="2200" kern="100" dirty="0">
                <a:solidFill>
                  <a:srgbClr val="7030A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煙以火點燃煙草，可釋放超過</a:t>
            </a:r>
            <a:r>
              <a:rPr lang="en-US" altLang="zh-TW" sz="2200" kern="100" dirty="0">
                <a:solidFill>
                  <a:srgbClr val="7030A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7,000</a:t>
            </a:r>
            <a:r>
              <a:rPr lang="zh-TW" altLang="en-US" sz="2200" kern="100" dirty="0">
                <a:solidFill>
                  <a:srgbClr val="7030A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種化學物質，其中很多是</a:t>
            </a:r>
            <a:r>
              <a:rPr lang="zh-TW" altLang="en-US" sz="2200" kern="100" dirty="0" smtClean="0">
                <a:solidFill>
                  <a:srgbClr val="7030A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帶有毒性</a:t>
            </a:r>
            <a:r>
              <a:rPr lang="zh-TW" altLang="en-US" sz="2200" kern="100" dirty="0">
                <a:solidFill>
                  <a:srgbClr val="7030A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及帶放射性的，超過</a:t>
            </a:r>
            <a:r>
              <a:rPr lang="en-US" altLang="zh-TW" sz="2200" kern="100" dirty="0">
                <a:solidFill>
                  <a:srgbClr val="7030A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70</a:t>
            </a:r>
            <a:r>
              <a:rPr lang="zh-TW" altLang="en-US" sz="2200" kern="100" dirty="0">
                <a:solidFill>
                  <a:srgbClr val="7030A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種是致癌物</a:t>
            </a:r>
            <a:r>
              <a:rPr lang="zh-TW" altLang="en-US" sz="2200" kern="100" dirty="0" smtClean="0">
                <a:solidFill>
                  <a:srgbClr val="7030A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。</a:t>
            </a:r>
            <a:endParaRPr lang="en-US" altLang="zh-TW" sz="2200" kern="100" dirty="0" smtClean="0">
              <a:solidFill>
                <a:srgbClr val="7030A0"/>
              </a:solidFill>
              <a:latin typeface="Times New Roman" panose="02020603050405020304" pitchFamily="18" charset="0"/>
              <a:cs typeface="新細明體" panose="02020500000000000000" pitchFamily="18" charset="-120"/>
            </a:endParaRPr>
          </a:p>
          <a:p>
            <a:pPr marL="1344613" indent="-1344613">
              <a:spcBef>
                <a:spcPts val="1200"/>
              </a:spcBef>
              <a:spcAft>
                <a:spcPts val="0"/>
              </a:spcAft>
            </a:pPr>
            <a:endParaRPr lang="en-US" altLang="zh-TW" sz="2200" kern="100" dirty="0">
              <a:solidFill>
                <a:srgbClr val="7030A0"/>
              </a:solidFill>
              <a:latin typeface="Times New Roman" panose="02020603050405020304" pitchFamily="18" charset="0"/>
              <a:cs typeface="新細明體" panose="02020500000000000000" pitchFamily="18" charset="-120"/>
            </a:endParaRPr>
          </a:p>
          <a:p>
            <a:pPr marL="1344613" indent="-1344613">
              <a:spcBef>
                <a:spcPts val="1200"/>
              </a:spcBef>
              <a:spcAft>
                <a:spcPts val="0"/>
              </a:spcAft>
            </a:pPr>
            <a:endParaRPr lang="en-US" altLang="zh-TW" sz="2200" kern="100" dirty="0" smtClean="0">
              <a:solidFill>
                <a:srgbClr val="7030A0"/>
              </a:solidFill>
              <a:latin typeface="Times New Roman" panose="02020603050405020304" pitchFamily="18" charset="0"/>
              <a:cs typeface="新細明體" panose="02020500000000000000" pitchFamily="18" charset="-120"/>
            </a:endParaRPr>
          </a:p>
          <a:p>
            <a:pPr marL="1344613" indent="-1344613">
              <a:spcBef>
                <a:spcPts val="1200"/>
              </a:spcBef>
              <a:spcAft>
                <a:spcPts val="0"/>
              </a:spcAft>
            </a:pPr>
            <a:r>
              <a:rPr lang="zh-HK" altLang="zh-HK" sz="2200" kern="1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加熱</a:t>
            </a:r>
            <a:r>
              <a:rPr lang="zh-HK" altLang="zh-HK" sz="2200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煙 </a:t>
            </a:r>
            <a:r>
              <a:rPr lang="zh-TW" altLang="en-US" sz="2200" kern="1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：</a:t>
            </a:r>
            <a:r>
              <a:rPr lang="en-US" altLang="zh-HK" sz="2200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	</a:t>
            </a:r>
            <a:r>
              <a:rPr lang="zh-TW" altLang="en-US" sz="2200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加熱非燃燒煙草製品（加熱煙）亦含有煙草，屬煙草製成品。與傳統</a:t>
            </a:r>
            <a:r>
              <a:rPr lang="zh-TW" altLang="en-US" sz="2200" kern="1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煙分別</a:t>
            </a:r>
            <a:r>
              <a:rPr lang="zh-TW" altLang="en-US" sz="2200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在於透過電子裝置將煙草高溫加熱（而非點火燃燒），產生含有</a:t>
            </a:r>
            <a:r>
              <a:rPr lang="zh-TW" altLang="en-US" sz="2200" kern="1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尼古丁</a:t>
            </a:r>
            <a:r>
              <a:rPr lang="zh-TW" altLang="en-US" sz="2200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和其他化學物質的煙霧，同樣可引致上癮及損害健康</a:t>
            </a:r>
            <a:r>
              <a:rPr lang="zh-TW" altLang="en-US" sz="2200" kern="1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。</a:t>
            </a:r>
            <a:endParaRPr lang="en-US" altLang="zh-TW" sz="2200" kern="10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1344613" indent="-1344613">
              <a:spcBef>
                <a:spcPts val="1200"/>
              </a:spcBef>
              <a:spcAft>
                <a:spcPts val="0"/>
              </a:spcAft>
            </a:pPr>
            <a:endParaRPr lang="en-US" altLang="zh-TW" sz="2200" kern="1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44613" indent="-1344613">
              <a:spcBef>
                <a:spcPts val="1200"/>
              </a:spcBef>
              <a:spcAft>
                <a:spcPts val="0"/>
              </a:spcAft>
            </a:pPr>
            <a:endParaRPr lang="zh-TW" altLang="zh-HK" sz="2200" kern="1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921" y="2718925"/>
            <a:ext cx="4251708" cy="960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949" y="5231325"/>
            <a:ext cx="6388100" cy="14128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0" y="6584128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資料來源：香港吸煙與健康委員會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4045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833249" y="793331"/>
            <a:ext cx="7799762" cy="96823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什麼是傳統煙、加熱煙和電子煙？</a:t>
            </a:r>
            <a:endParaRPr lang="zh-HK" altLang="en-US" dirty="0"/>
          </a:p>
          <a:p>
            <a:endParaRPr lang="zh-HK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83977" y="1597657"/>
            <a:ext cx="849830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9988" indent="-1169988">
              <a:spcBef>
                <a:spcPts val="1200"/>
              </a:spcBef>
              <a:spcAft>
                <a:spcPts val="0"/>
              </a:spcAft>
            </a:pPr>
            <a:r>
              <a:rPr lang="zh-HK" altLang="zh-HK" sz="2200" kern="1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電子</a:t>
            </a:r>
            <a:r>
              <a:rPr lang="zh-HK" altLang="zh-HK" sz="2200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煙 </a:t>
            </a:r>
            <a:r>
              <a:rPr lang="zh-TW" altLang="en-US" sz="2200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：電子煙即電子尼古丁傳送系統或電子非尼古丁傳送</a:t>
            </a:r>
            <a:r>
              <a:rPr lang="zh-TW" altLang="en-US" sz="2200" kern="1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系統。外</a:t>
            </a:r>
            <a:r>
              <a:rPr lang="zh-TW" altLang="en-US" sz="2200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型與一般</a:t>
            </a:r>
            <a:r>
              <a:rPr lang="zh-TW" altLang="en-US" sz="2200" kern="1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捲煙</a:t>
            </a:r>
            <a:r>
              <a:rPr lang="zh-TW" altLang="en-US" sz="2200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相似，亦有設計為與日常生活用品類似的形狀，如鋼筆及</a:t>
            </a:r>
            <a:r>
              <a:rPr lang="en-US" altLang="zh-TW" sz="2200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USB</a:t>
            </a:r>
            <a:r>
              <a:rPr lang="zh-TW" altLang="en-US" sz="2200" kern="1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記憶棒</a:t>
            </a:r>
            <a:r>
              <a:rPr lang="zh-TW" altLang="en-US" sz="2200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，使用時不易察覺</a:t>
            </a:r>
            <a:r>
              <a:rPr lang="zh-TW" altLang="en-US" sz="2200" kern="1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。</a:t>
            </a:r>
            <a:endParaRPr lang="en-US" altLang="zh-TW" sz="2200" kern="10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1169988" indent="-1169988">
              <a:spcBef>
                <a:spcPts val="1200"/>
              </a:spcBef>
              <a:spcAft>
                <a:spcPts val="0"/>
              </a:spcAft>
            </a:pPr>
            <a:r>
              <a:rPr lang="en-US" altLang="zh-TW" sz="2200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	</a:t>
            </a:r>
            <a:r>
              <a:rPr lang="zh-TW" altLang="en-US" sz="2200" kern="1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電子</a:t>
            </a:r>
            <a:r>
              <a:rPr lang="zh-TW" altLang="en-US" sz="2200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煙並不會使用煙草，而是將化學溶液加熱汽化，再傳遞予使用者</a:t>
            </a:r>
            <a:r>
              <a:rPr lang="zh-TW" altLang="en-US" sz="2200" kern="1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。煙霧</a:t>
            </a:r>
            <a:r>
              <a:rPr lang="zh-TW" altLang="en-US" sz="2200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含有多種有害物質和揮發性有機化合物。電子煙的溶液有</a:t>
            </a:r>
            <a:r>
              <a:rPr lang="zh-TW" altLang="en-US" sz="2200" kern="1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近</a:t>
            </a:r>
            <a:r>
              <a:rPr lang="en-US" altLang="zh-TW" sz="2200" kern="1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15,000</a:t>
            </a:r>
            <a:r>
              <a:rPr lang="zh-TW" altLang="en-US" sz="2200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種標奇立異的口味，以滿足青少年貪新鮮及好奇的心態，並</a:t>
            </a:r>
            <a:r>
              <a:rPr lang="zh-TW" altLang="en-US" sz="2200" kern="1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營造</a:t>
            </a:r>
            <a:r>
              <a:rPr lang="zh-TW" altLang="en-US" sz="2200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為健康和時尚的產品。</a:t>
            </a:r>
            <a:endParaRPr lang="zh-TW" altLang="zh-HK" sz="2200" kern="1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728" y="4289958"/>
            <a:ext cx="7259765" cy="24564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5220341" y="6377083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資料來源：香港吸煙與健康委員會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5798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74885" y="571361"/>
            <a:ext cx="4288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zh-HK" sz="4000" dirty="0">
                <a:solidFill>
                  <a:srgbClr val="FF000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電</a:t>
            </a:r>
            <a:r>
              <a:rPr lang="zh-TW" altLang="zh-HK" sz="4000" dirty="0">
                <a:solidFill>
                  <a:srgbClr val="FF000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子</a:t>
            </a:r>
            <a:r>
              <a:rPr lang="zh-HK" altLang="zh-HK" sz="4000" dirty="0">
                <a:solidFill>
                  <a:srgbClr val="FF000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煙的營銷</a:t>
            </a:r>
            <a:r>
              <a:rPr lang="zh-HK" altLang="zh-HK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手法</a:t>
            </a:r>
            <a:endParaRPr lang="zh-HK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6503" y="1364826"/>
            <a:ext cx="580898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"/>
            </a:pPr>
            <a:r>
              <a:rPr lang="zh-TW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針對好奇及追求新鮮的年青人</a:t>
            </a:r>
            <a:r>
              <a:rPr lang="zh-HK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：</a:t>
            </a:r>
            <a:endParaRPr lang="zh-TW" altLang="zh-HK" sz="22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Wingdings" panose="05000000000000000000" pitchFamily="2" charset="2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"/>
            </a:pPr>
            <a:r>
              <a:rPr lang="zh-HK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包</a:t>
            </a:r>
            <a:r>
              <a:rPr lang="zh-TW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裝</a:t>
            </a:r>
            <a:r>
              <a:rPr lang="zh-HK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新潮</a:t>
            </a:r>
            <a:r>
              <a:rPr lang="zh-TW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：外形與煙草製品（如捲煙、雪茄、煙斗或水煙）相似，也有些是日常用品形狀，如鋼筆、</a:t>
            </a:r>
            <a:r>
              <a:rPr lang="en-US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USB</a:t>
            </a:r>
            <a:r>
              <a:rPr lang="zh-TW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記憶棒等。</a:t>
            </a:r>
            <a:endParaRPr lang="zh-TW" altLang="zh-HK" sz="22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Wingdings" panose="05000000000000000000" pitchFamily="2" charset="2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"/>
            </a:pPr>
            <a:r>
              <a:rPr lang="zh-HK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有些電</a:t>
            </a:r>
            <a:r>
              <a:rPr lang="zh-TW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子</a:t>
            </a:r>
            <a:r>
              <a:rPr lang="zh-HK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煙標</a:t>
            </a:r>
            <a:r>
              <a:rPr lang="zh-TW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榜</a:t>
            </a:r>
            <a:r>
              <a:rPr lang="zh-HK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清新口味：例</a:t>
            </a:r>
            <a:r>
              <a:rPr lang="zh-TW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如士多啤梨、提子等水果味、薄荷味</a:t>
            </a:r>
            <a:r>
              <a:rPr lang="zh-HK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，朱古力味，</a:t>
            </a:r>
            <a:r>
              <a:rPr lang="zh-TW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味道比傳統香煙淡和甜</a:t>
            </a:r>
            <a:r>
              <a:rPr lang="zh-HK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，有</a:t>
            </a:r>
            <a:r>
              <a:rPr lang="en-US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8,000</a:t>
            </a:r>
            <a:r>
              <a:rPr lang="zh-TW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多種不同口味</a:t>
            </a:r>
            <a:r>
              <a:rPr lang="zh-HK" altLang="zh-HK" sz="22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。</a:t>
            </a:r>
            <a:endParaRPr lang="en-US" altLang="zh-HK" sz="2200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"/>
            </a:pPr>
            <a:r>
              <a:rPr lang="zh-HK" altLang="zh-HK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標榜健康及時尚：例如沒有傳</a:t>
            </a:r>
            <a:r>
              <a:rPr lang="zh-TW" altLang="zh-HK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統</a:t>
            </a:r>
            <a:r>
              <a:rPr lang="zh-HK" altLang="zh-HK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香煙的煙</a:t>
            </a:r>
            <a:r>
              <a:rPr lang="zh-TW" altLang="zh-HK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燻</a:t>
            </a:r>
            <a:r>
              <a:rPr lang="zh-HK" altLang="zh-HK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味、加入維他命、被視作傳統香煙的代替品，甚</a:t>
            </a:r>
            <a:r>
              <a:rPr lang="zh-TW" altLang="zh-HK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至標榜</a:t>
            </a:r>
            <a:r>
              <a:rPr lang="zh-HK" altLang="zh-HK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可以幫助戒煙。</a:t>
            </a:r>
            <a:endParaRPr lang="zh-HK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238" y="2849464"/>
            <a:ext cx="2389615" cy="1832038"/>
          </a:xfrm>
          <a:prstGeom prst="ellipse">
            <a:avLst/>
          </a:prstGeom>
          <a:ln w="31750" cap="rnd">
            <a:solidFill>
              <a:schemeClr val="accent5">
                <a:lumMod val="75000"/>
              </a:schemeClr>
            </a:solidFill>
          </a:ln>
          <a:effectLst>
            <a:glow>
              <a:schemeClr val="accent1">
                <a:alpha val="40000"/>
              </a:schemeClr>
            </a:glow>
            <a:outerShdw blurRad="381000" dist="292100" dir="5400000" sx="1000" sy="1000" rotWithShape="0">
              <a:schemeClr val="accent5">
                <a:lumMod val="75000"/>
                <a:alpha val="79000"/>
              </a:schemeClr>
            </a:outerShdw>
            <a:reflection endPos="37000" dist="508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矩形 9"/>
          <p:cNvSpPr/>
          <p:nvPr/>
        </p:nvSpPr>
        <p:spPr>
          <a:xfrm>
            <a:off x="6262702" y="6166140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202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299447" y="605117"/>
            <a:ext cx="4854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FF0000"/>
                </a:solidFill>
              </a:rPr>
              <a:t>對另類煙產品的常見謬誤</a:t>
            </a:r>
            <a:endParaRPr lang="zh-HK" altLang="en-US" sz="3200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12" y="1433512"/>
            <a:ext cx="8531724" cy="428148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54012" y="6276292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資料來源：香港吸煙與健康委員會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8325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40" y="236399"/>
            <a:ext cx="8629201" cy="635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3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427193" y="685800"/>
            <a:ext cx="4854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0070C0"/>
                </a:solidFill>
              </a:rPr>
              <a:t>使用另類煙產品的風險</a:t>
            </a:r>
            <a:endParaRPr lang="zh-HK" altLang="en-US" sz="3200" dirty="0">
              <a:solidFill>
                <a:srgbClr val="0070C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88" y="2295525"/>
            <a:ext cx="8671512" cy="401637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156" y="1437118"/>
            <a:ext cx="4924425" cy="69186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33580" y="6488668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資料來源：香港吸煙與健康委員會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88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427194" y="101600"/>
            <a:ext cx="4854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0070C0"/>
                </a:solidFill>
              </a:rPr>
              <a:t>使用另類煙產品的風險</a:t>
            </a:r>
            <a:endParaRPr lang="zh-HK" altLang="en-US" sz="3200" dirty="0">
              <a:solidFill>
                <a:srgbClr val="0070C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635000"/>
            <a:ext cx="8178800" cy="6223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154740" y="6488668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資料來源：香港吸煙與健康委員會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02280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427194" y="101600"/>
            <a:ext cx="4854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0070C0"/>
                </a:solidFill>
              </a:rPr>
              <a:t>使用另類煙產品的風險</a:t>
            </a:r>
            <a:endParaRPr lang="zh-HK" altLang="en-US" sz="3200" dirty="0">
              <a:solidFill>
                <a:srgbClr val="0070C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686375"/>
            <a:ext cx="8102600" cy="606641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6488668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資料來源：香港吸煙與健康委員會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0546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5060" y="1501592"/>
            <a:ext cx="6738540" cy="41848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zh-TW" altLang="en-US" sz="2400" b="1" dirty="0">
              <a:solidFill>
                <a:srgbClr val="92D050"/>
              </a:solidFill>
              <a:latin typeface="+mn-ea"/>
            </a:endParaRPr>
          </a:p>
          <a:p>
            <a:pPr marL="0" indent="0">
              <a:buNone/>
            </a:pPr>
            <a:endParaRPr lang="en-US" altLang="zh-TW" sz="2400" dirty="0" smtClean="0">
              <a:solidFill>
                <a:srgbClr val="92D050"/>
              </a:solidFill>
              <a:latin typeface="+mn-ea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2400" dirty="0" smtClean="0">
              <a:solidFill>
                <a:srgbClr val="92D050"/>
              </a:solidFill>
              <a:latin typeface="+mn-ea"/>
            </a:endParaRPr>
          </a:p>
          <a:p>
            <a:endParaRPr lang="en-US" altLang="zh-HK" sz="2400" dirty="0" smtClean="0">
              <a:solidFill>
                <a:srgbClr val="92D050"/>
              </a:solidFill>
              <a:latin typeface="+mn-ea"/>
            </a:endParaRPr>
          </a:p>
          <a:p>
            <a:endParaRPr lang="zh-HK" altLang="en-US" sz="2400" dirty="0">
              <a:solidFill>
                <a:srgbClr val="92D050"/>
              </a:solidFill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7600" y="1593850"/>
            <a:ext cx="59182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0">
              <a:spcAft>
                <a:spcPts val="0"/>
              </a:spcAft>
            </a:pPr>
            <a:endParaRPr lang="en-US" altLang="zh-HK" kern="100" dirty="0" smtClean="0">
              <a:solidFill>
                <a:srgbClr val="0563C1"/>
              </a:solidFill>
              <a:latin typeface="Times New Roman" panose="02020603050405020304" pitchFamily="18" charset="0"/>
              <a:cs typeface="新細明體" panose="02020500000000000000" pitchFamily="18" charset="-12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zh-TW" altLang="en-US" kern="100" dirty="0" smtClean="0">
                <a:latin typeface="Times New Roman" panose="02020603050405020304" pitchFamily="18" charset="0"/>
                <a:cs typeface="新細明體" panose="02020500000000000000" pitchFamily="18" charset="-120"/>
              </a:rPr>
              <a:t>電子</a:t>
            </a:r>
            <a:r>
              <a:rPr lang="zh-TW" altLang="en-US" kern="100" dirty="0">
                <a:latin typeface="Times New Roman" panose="02020603050405020304" pitchFamily="18" charset="0"/>
                <a:cs typeface="新細明體" panose="02020500000000000000" pitchFamily="18" charset="-120"/>
              </a:rPr>
              <a:t>煙資料概</a:t>
            </a:r>
            <a:r>
              <a:rPr lang="zh-TW" altLang="en-US" kern="100" dirty="0" smtClean="0">
                <a:latin typeface="Times New Roman" panose="02020603050405020304" pitchFamily="18" charset="0"/>
                <a:cs typeface="新細明體" panose="02020500000000000000" pitchFamily="18" charset="-120"/>
              </a:rPr>
              <a:t>覽</a:t>
            </a:r>
            <a:endParaRPr lang="en-US" altLang="zh-TW" kern="100" dirty="0" smtClean="0">
              <a:latin typeface="Times New Roman" panose="02020603050405020304" pitchFamily="18" charset="0"/>
              <a:cs typeface="新細明體" panose="02020500000000000000" pitchFamily="18" charset="-120"/>
            </a:endParaRPr>
          </a:p>
          <a:p>
            <a:pPr marL="444500" lvl="0">
              <a:spcAft>
                <a:spcPts val="0"/>
              </a:spcAft>
            </a:pPr>
            <a:r>
              <a:rPr lang="en-US" altLang="zh-TW" kern="100" dirty="0">
                <a:latin typeface="Times New Roman" panose="02020603050405020304" pitchFamily="18" charset="0"/>
                <a:cs typeface="新細明體" panose="02020500000000000000" pitchFamily="18" charset="-120"/>
              </a:rPr>
              <a:t>	</a:t>
            </a:r>
            <a:r>
              <a:rPr lang="en-US" altLang="zh-TW" kern="100" dirty="0">
                <a:latin typeface="Times New Roman" panose="02020603050405020304" pitchFamily="18" charset="0"/>
                <a:cs typeface="新細明體" panose="02020500000000000000" pitchFamily="18" charset="-120"/>
                <a:hlinkClick r:id="rId3"/>
              </a:rPr>
              <a:t>https://</a:t>
            </a:r>
            <a:r>
              <a:rPr lang="en-US" altLang="zh-TW" kern="100" dirty="0" smtClean="0">
                <a:latin typeface="Times New Roman" panose="02020603050405020304" pitchFamily="18" charset="0"/>
                <a:cs typeface="新細明體" panose="02020500000000000000" pitchFamily="18" charset="-120"/>
                <a:hlinkClick r:id="rId3"/>
              </a:rPr>
              <a:t>www.smokefree.hk/UserFiles/resources/about_us/books/COSH_Fact_Sheet_E_cig_tc.pdf</a:t>
            </a:r>
            <a:endParaRPr lang="en-US" altLang="zh-TW" kern="100" dirty="0" smtClean="0">
              <a:latin typeface="Times New Roman" panose="02020603050405020304" pitchFamily="18" charset="0"/>
              <a:cs typeface="新細明體" panose="02020500000000000000" pitchFamily="18" charset="-120"/>
            </a:endParaRPr>
          </a:p>
          <a:p>
            <a:pPr marL="444500" lvl="0">
              <a:lnSpc>
                <a:spcPct val="150000"/>
              </a:lnSpc>
              <a:spcAft>
                <a:spcPts val="0"/>
              </a:spcAft>
            </a:pPr>
            <a:endParaRPr lang="en-US" altLang="zh-HK" kern="100" dirty="0">
              <a:latin typeface="Times New Roman" panose="02020603050405020304" pitchFamily="18" charset="0"/>
              <a:cs typeface="新細明體" panose="02020500000000000000" pitchFamily="18" charset="-12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altLang="zh-HK" kern="100" dirty="0" smtClean="0">
                <a:latin typeface="Times New Roman" panose="02020603050405020304" pitchFamily="18" charset="0"/>
                <a:cs typeface="新細明體" panose="02020500000000000000" pitchFamily="18" charset="-120"/>
              </a:rPr>
              <a:t>2.	</a:t>
            </a:r>
            <a:r>
              <a:rPr lang="zh-HK" altLang="zh-HK" kern="100" dirty="0" smtClean="0">
                <a:latin typeface="Times New Roman" panose="02020603050405020304" pitchFamily="18" charset="0"/>
                <a:cs typeface="新細明體" panose="02020500000000000000" pitchFamily="18" charset="-120"/>
              </a:rPr>
              <a:t>控煙資</a:t>
            </a:r>
            <a:r>
              <a:rPr lang="zh-TW" altLang="zh-HK" kern="100" dirty="0" smtClean="0">
                <a:latin typeface="Times New Roman" panose="02020603050405020304" pitchFamily="18" charset="0"/>
                <a:cs typeface="新細明體" panose="02020500000000000000" pitchFamily="18" charset="-120"/>
              </a:rPr>
              <a:t>訊 </a:t>
            </a:r>
            <a:r>
              <a:rPr lang="en-US" altLang="zh-HK" kern="100" dirty="0" smtClean="0">
                <a:latin typeface="Times New Roman" panose="02020603050405020304" pitchFamily="18" charset="0"/>
                <a:cs typeface="新細明體" panose="02020500000000000000" pitchFamily="18" charset="-120"/>
              </a:rPr>
              <a:t>– </a:t>
            </a:r>
            <a:r>
              <a:rPr lang="zh-HK" altLang="zh-HK" kern="100" dirty="0" smtClean="0">
                <a:latin typeface="Times New Roman" panose="02020603050405020304" pitchFamily="18" charset="0"/>
                <a:cs typeface="新細明體" panose="02020500000000000000" pitchFamily="18" charset="-120"/>
              </a:rPr>
              <a:t>衛</a:t>
            </a:r>
            <a:r>
              <a:rPr lang="zh-TW" altLang="zh-HK" kern="100" dirty="0" smtClean="0">
                <a:latin typeface="Times New Roman" panose="02020603050405020304" pitchFamily="18" charset="0"/>
                <a:cs typeface="新細明體" panose="02020500000000000000" pitchFamily="18" charset="-120"/>
              </a:rPr>
              <a:t>生署</a:t>
            </a:r>
            <a:r>
              <a:rPr lang="zh-HK" altLang="zh-HK" kern="100" dirty="0" smtClean="0">
                <a:latin typeface="Times New Roman" panose="02020603050405020304" pitchFamily="18" charset="0"/>
                <a:cs typeface="新細明體" panose="02020500000000000000" pitchFamily="18" charset="-120"/>
              </a:rPr>
              <a:t>控煙酒辦公室網站</a:t>
            </a:r>
            <a:endParaRPr lang="zh-TW" altLang="zh-HK" kern="100" dirty="0" smtClean="0">
              <a:latin typeface="Times New Roman" panose="02020603050405020304" pitchFamily="18" charset="0"/>
            </a:endParaRPr>
          </a:p>
          <a:p>
            <a:pPr marL="444500">
              <a:spcAft>
                <a:spcPts val="0"/>
              </a:spcAft>
            </a:pPr>
            <a:r>
              <a:rPr lang="en-US" altLang="zh-HK" u="sng" kern="100" dirty="0" smtClean="0">
                <a:solidFill>
                  <a:srgbClr val="00B0F0"/>
                </a:solidFill>
                <a:latin typeface="Times New Roman" panose="02020603050405020304" pitchFamily="18" charset="0"/>
                <a:cs typeface="新細明體" panose="02020500000000000000" pitchFamily="18" charset="-120"/>
                <a:hlinkClick r:id="rId4"/>
              </a:rPr>
              <a:t>https://www.taco.gov.hk/t/cindex.html</a:t>
            </a:r>
            <a:endParaRPr lang="en-US" altLang="zh-HK" u="sng" kern="100" dirty="0" smtClean="0">
              <a:solidFill>
                <a:srgbClr val="00B0F0"/>
              </a:solidFill>
              <a:latin typeface="Times New Roman" panose="02020603050405020304" pitchFamily="18" charset="0"/>
              <a:cs typeface="新細明體" panose="02020500000000000000" pitchFamily="18" charset="-120"/>
            </a:endParaRPr>
          </a:p>
          <a:p>
            <a:pPr marL="444500">
              <a:lnSpc>
                <a:spcPct val="150000"/>
              </a:lnSpc>
              <a:spcAft>
                <a:spcPts val="0"/>
              </a:spcAft>
            </a:pPr>
            <a:endParaRPr lang="en-US" altLang="zh-HK" u="sng" kern="100" dirty="0" smtClean="0">
              <a:solidFill>
                <a:srgbClr val="00B0F0"/>
              </a:solidFill>
              <a:latin typeface="Times New Roman" panose="02020603050405020304" pitchFamily="18" charset="0"/>
              <a:cs typeface="新細明體" panose="02020500000000000000" pitchFamily="18" charset="-12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altLang="zh-TW" kern="100" dirty="0" smtClean="0">
                <a:latin typeface="Times New Roman" panose="02020603050405020304" pitchFamily="18" charset="0"/>
                <a:cs typeface="新細明體" panose="02020500000000000000" pitchFamily="18" charset="-120"/>
              </a:rPr>
              <a:t>2.	《</a:t>
            </a:r>
            <a:r>
              <a:rPr lang="zh-TW" altLang="en-US" kern="100" dirty="0" smtClean="0">
                <a:latin typeface="Times New Roman" panose="02020603050405020304" pitchFamily="18" charset="0"/>
                <a:cs typeface="新細明體" panose="02020500000000000000" pitchFamily="18" charset="-120"/>
              </a:rPr>
              <a:t>煙害</a:t>
            </a:r>
            <a:r>
              <a:rPr lang="en-US" altLang="zh-TW" kern="100" dirty="0" smtClean="0">
                <a:latin typeface="Times New Roman" panose="02020603050405020304" pitchFamily="18" charset="0"/>
                <a:cs typeface="新細明體" panose="02020500000000000000" pitchFamily="18" charset="-120"/>
              </a:rPr>
              <a:t>2.0 – </a:t>
            </a:r>
            <a:r>
              <a:rPr lang="zh-TW" altLang="en-US" kern="100" dirty="0" smtClean="0">
                <a:latin typeface="Times New Roman" panose="02020603050405020304" pitchFamily="18" charset="0"/>
                <a:cs typeface="新細明體" panose="02020500000000000000" pitchFamily="18" charset="-120"/>
              </a:rPr>
              <a:t>另類煙害全面睇</a:t>
            </a:r>
            <a:r>
              <a:rPr lang="en-US" altLang="zh-TW" kern="100" dirty="0" smtClean="0">
                <a:latin typeface="Times New Roman" panose="02020603050405020304" pitchFamily="18" charset="0"/>
                <a:cs typeface="新細明體" panose="02020500000000000000" pitchFamily="18" charset="-120"/>
              </a:rPr>
              <a:t>》</a:t>
            </a:r>
            <a:r>
              <a:rPr lang="zh-TW" altLang="en-US" kern="100" dirty="0" smtClean="0">
                <a:latin typeface="Times New Roman" panose="02020603050405020304" pitchFamily="18" charset="0"/>
                <a:cs typeface="新細明體" panose="02020500000000000000" pitchFamily="18" charset="-120"/>
              </a:rPr>
              <a:t>宣傳冊子 </a:t>
            </a:r>
            <a:endParaRPr lang="en-US" altLang="zh-TW" kern="100" dirty="0" smtClean="0">
              <a:latin typeface="Times New Roman" panose="02020603050405020304" pitchFamily="18" charset="0"/>
              <a:cs typeface="新細明體" panose="02020500000000000000" pitchFamily="18" charset="-120"/>
            </a:endParaRPr>
          </a:p>
          <a:p>
            <a:pPr marL="533400" lvl="0">
              <a:lnSpc>
                <a:spcPct val="150000"/>
              </a:lnSpc>
              <a:spcAft>
                <a:spcPts val="0"/>
              </a:spcAft>
            </a:pPr>
            <a:r>
              <a:rPr lang="en-US" altLang="zh-TW" kern="100" dirty="0" smtClean="0">
                <a:latin typeface="Times New Roman" panose="02020603050405020304" pitchFamily="18" charset="0"/>
                <a:cs typeface="新細明體" panose="02020500000000000000" pitchFamily="18" charset="-120"/>
              </a:rPr>
              <a:t>- </a:t>
            </a:r>
            <a:r>
              <a:rPr lang="zh-TW" altLang="en-US" kern="100" dirty="0" smtClean="0">
                <a:latin typeface="Times New Roman" panose="02020603050405020304" pitchFamily="18" charset="0"/>
                <a:cs typeface="新細明體" panose="02020500000000000000" pitchFamily="18" charset="-120"/>
              </a:rPr>
              <a:t>香港吸煙與健康委員會</a:t>
            </a:r>
            <a:endParaRPr lang="zh-TW" altLang="zh-HK" kern="100" dirty="0" smtClean="0">
              <a:latin typeface="Times New Roman" panose="02020603050405020304" pitchFamily="18" charset="0"/>
            </a:endParaRPr>
          </a:p>
          <a:p>
            <a:pPr marL="444500">
              <a:spcAft>
                <a:spcPts val="0"/>
              </a:spcAft>
            </a:pPr>
            <a:r>
              <a:rPr lang="en-US" altLang="zh-HK" sz="1600" u="sng" kern="100" dirty="0" smtClean="0">
                <a:solidFill>
                  <a:srgbClr val="00B0F0"/>
                </a:solidFill>
                <a:latin typeface="Times New Roman" panose="02020603050405020304" pitchFamily="18" charset="0"/>
                <a:cs typeface="新細明體" panose="02020500000000000000" pitchFamily="18" charset="-120"/>
                <a:hlinkClick r:id="rId5"/>
              </a:rPr>
              <a:t>https</a:t>
            </a:r>
            <a:r>
              <a:rPr lang="en-US" altLang="zh-HK" sz="1600" u="sng" kern="100" dirty="0">
                <a:solidFill>
                  <a:srgbClr val="00B0F0"/>
                </a:solidFill>
                <a:latin typeface="Times New Roman" panose="02020603050405020304" pitchFamily="18" charset="0"/>
                <a:cs typeface="新細明體" panose="02020500000000000000" pitchFamily="18" charset="-120"/>
                <a:hlinkClick r:id="rId5"/>
              </a:rPr>
              <a:t>://</a:t>
            </a:r>
            <a:r>
              <a:rPr lang="en-US" altLang="zh-HK" sz="1600" u="sng" kern="100" dirty="0" smtClean="0">
                <a:solidFill>
                  <a:srgbClr val="00B0F0"/>
                </a:solidFill>
                <a:latin typeface="Times New Roman" panose="02020603050405020304" pitchFamily="18" charset="0"/>
                <a:cs typeface="新細明體" panose="02020500000000000000" pitchFamily="18" charset="-120"/>
                <a:hlinkClick r:id="rId5"/>
              </a:rPr>
              <a:t>www.smokefree.hk/UserFiles/resources/about_us/books/2019/COSH_Brochure_Alternative_Smoking_Products_tc.pdf</a:t>
            </a:r>
            <a:endParaRPr lang="en-US" altLang="zh-HK" sz="1600" u="sng" kern="100" dirty="0" smtClean="0">
              <a:solidFill>
                <a:srgbClr val="00B0F0"/>
              </a:solidFill>
              <a:latin typeface="Times New Roman" panose="02020603050405020304" pitchFamily="18" charset="0"/>
              <a:cs typeface="新細明體" panose="02020500000000000000" pitchFamily="18" charset="-120"/>
            </a:endParaRPr>
          </a:p>
          <a:p>
            <a:pPr marL="444500">
              <a:spcAft>
                <a:spcPts val="0"/>
              </a:spcAft>
            </a:pPr>
            <a:endParaRPr lang="en-US" altLang="zh-HK" sz="1600" u="sng" kern="100" dirty="0" smtClean="0">
              <a:solidFill>
                <a:srgbClr val="00B0F0"/>
              </a:solidFill>
              <a:latin typeface="Times New Roman" panose="02020603050405020304" pitchFamily="18" charset="0"/>
              <a:cs typeface="新細明體" panose="02020500000000000000" pitchFamily="18" charset="-120"/>
            </a:endParaRPr>
          </a:p>
          <a:p>
            <a:pPr marL="444500">
              <a:lnSpc>
                <a:spcPct val="150000"/>
              </a:lnSpc>
              <a:spcAft>
                <a:spcPts val="0"/>
              </a:spcAft>
            </a:pPr>
            <a:endParaRPr lang="zh-TW" altLang="zh-HK" kern="100" dirty="0">
              <a:solidFill>
                <a:srgbClr val="00B0F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7600" y="924816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zh-HK" sz="2800" kern="100" dirty="0">
                <a:latin typeface="Times New Roman" panose="02020603050405020304" pitchFamily="18" charset="0"/>
                <a:cs typeface="新細明體" panose="02020500000000000000" pitchFamily="18" charset="-120"/>
              </a:rPr>
              <a:t>參考網址：</a:t>
            </a:r>
            <a:endParaRPr lang="zh-TW" altLang="zh-HK" sz="2800" kern="100" dirty="0">
              <a:latin typeface="Times New Roman" panose="02020603050405020304" pitchFamily="18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1864" y="3202654"/>
            <a:ext cx="970526" cy="97052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1864" y="2039610"/>
            <a:ext cx="970526" cy="97052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1864" y="4601603"/>
            <a:ext cx="970526" cy="97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8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32" y="177914"/>
            <a:ext cx="4795168" cy="601968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solidFill>
              <a:schemeClr val="tx2">
                <a:lumMod val="60000"/>
                <a:lumOff val="40000"/>
                <a:alpha val="96000"/>
              </a:schemeClr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84178" y="414008"/>
            <a:ext cx="5412875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3600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學習重點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963704"/>
              </p:ext>
            </p:extLst>
          </p:nvPr>
        </p:nvGraphicFramePr>
        <p:xfrm>
          <a:off x="1132115" y="1387740"/>
          <a:ext cx="6986674" cy="4334924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645591">
                  <a:extLst>
                    <a:ext uri="{9D8B030D-6E8A-4147-A177-3AD203B41FA5}">
                      <a16:colId xmlns:a16="http://schemas.microsoft.com/office/drawing/2014/main" val="671913260"/>
                    </a:ext>
                  </a:extLst>
                </a:gridCol>
                <a:gridCol w="5341083">
                  <a:extLst>
                    <a:ext uri="{9D8B030D-6E8A-4147-A177-3AD203B41FA5}">
                      <a16:colId xmlns:a16="http://schemas.microsoft.com/office/drawing/2014/main" val="3911223499"/>
                    </a:ext>
                  </a:extLst>
                </a:gridCol>
              </a:tblGrid>
              <a:tr h="184286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b="1" cap="none" spc="50" dirty="0" smtClean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活動概要</a:t>
                      </a:r>
                      <a:r>
                        <a:rPr lang="en-US" altLang="zh-TW" sz="1900" b="1" cap="none" spc="50" dirty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  </a:t>
                      </a:r>
                    </a:p>
                    <a:p>
                      <a:endParaRPr lang="zh-TW" altLang="en-US" sz="1900" b="1" cap="none" spc="50" dirty="0">
                        <a:ln w="3175" cmpd="sng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0162" marR="80162" marT="40084" marB="40084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AutoNum type="arabicPeriod"/>
                      </a:pPr>
                      <a:r>
                        <a:rPr lang="zh-TW" altLang="en-US" sz="1900" b="1" cap="none" spc="100" baseline="0" dirty="0" smtClean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+mn-ea"/>
                          <a:ea typeface="+mn-ea"/>
                        </a:rPr>
                        <a:t>通過個案討論，探討電子煙對健康的影響，澄清和糾正可能對電子煙存有的誤解，並學習面如何面對電子煙的誘惑。</a:t>
                      </a:r>
                      <a:endParaRPr lang="en-US" altLang="zh-TW" sz="1900" b="1" cap="none" spc="100" baseline="0" dirty="0" smtClean="0">
                        <a:ln w="3175" cmpd="sng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+mn-ea"/>
                        <a:ea typeface="+mn-ea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AutoNum type="arabicPeriod"/>
                      </a:pPr>
                      <a:r>
                        <a:rPr lang="zh-TW" altLang="en-US" sz="1900" b="1" cap="none" spc="100" baseline="0" dirty="0" smtClean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+mn-ea"/>
                          <a:ea typeface="+mn-ea"/>
                        </a:rPr>
                        <a:t>通過模擬同儕壓力的情境，學習運用各種拒絕技巧，堅決拒絕誘惑。</a:t>
                      </a:r>
                      <a:endParaRPr lang="zh-TW" altLang="en-US" sz="1900" b="1" cap="none" spc="100" baseline="0" dirty="0">
                        <a:ln w="3175" cmpd="sng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+mn-ea"/>
                        <a:ea typeface="+mn-ea"/>
                      </a:endParaRPr>
                    </a:p>
                  </a:txBody>
                  <a:tcPr marL="80162" marR="80162" marT="40084" marB="40084"/>
                </a:tc>
                <a:extLst>
                  <a:ext uri="{0D108BD9-81ED-4DB2-BD59-A6C34878D82A}">
                    <a16:rowId xmlns:a16="http://schemas.microsoft.com/office/drawing/2014/main" val="2448304074"/>
                  </a:ext>
                </a:extLst>
              </a:tr>
              <a:tr h="172528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b="1" u="none" cap="none" spc="50" dirty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學習目標</a:t>
                      </a:r>
                      <a:r>
                        <a:rPr lang="en-US" altLang="zh-TW" sz="1900" b="1" u="none" cap="none" spc="50" dirty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</a:p>
                    <a:p>
                      <a:endParaRPr lang="zh-TW" altLang="en-US" sz="1900" b="1" u="none" cap="none" spc="50" dirty="0">
                        <a:ln w="3175" cmpd="sng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0162" marR="80162" marT="40084" marB="40084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1900" b="1" u="none" cap="none" spc="100" baseline="0" dirty="0" smtClean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+mn-ea"/>
                          <a:ea typeface="+mn-ea"/>
                        </a:rPr>
                        <a:t>幫助學生認識加熱煙及電子煙的禍害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1900" b="1" u="none" cap="none" spc="100" baseline="0" dirty="0" smtClean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+mn-ea"/>
                          <a:ea typeface="+mn-ea"/>
                        </a:rPr>
                        <a:t>提高學生掌握拒絕朋輩要求作出不良行為的技巧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1900" b="1" u="none" cap="none" spc="100" baseline="0" dirty="0" smtClean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+mn-ea"/>
                          <a:ea typeface="+mn-ea"/>
                        </a:rPr>
                        <a:t>培養學生持守正面價值觀和態度，堅決拒絕不良引誘</a:t>
                      </a:r>
                    </a:p>
                  </a:txBody>
                  <a:tcPr marL="80162" marR="80162" marT="40084" marB="40084"/>
                </a:tc>
                <a:extLst>
                  <a:ext uri="{0D108BD9-81ED-4DB2-BD59-A6C34878D82A}">
                    <a16:rowId xmlns:a16="http://schemas.microsoft.com/office/drawing/2014/main" val="2040042857"/>
                  </a:ext>
                </a:extLst>
              </a:tr>
              <a:tr h="62523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b="1" cap="none" spc="50" dirty="0" smtClean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價值觀和</a:t>
                      </a:r>
                      <a:endParaRPr lang="en-US" altLang="zh-TW" sz="1900" b="1" cap="none" spc="50" dirty="0" smtClean="0">
                        <a:ln w="3175" cmpd="sng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b="1" cap="none" spc="50" dirty="0" smtClean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態度</a:t>
                      </a:r>
                      <a:r>
                        <a:rPr lang="en-US" altLang="zh-TW" sz="1900" b="1" cap="none" spc="50" dirty="0" smtClean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endParaRPr lang="zh-TW" altLang="en-US" sz="1900" b="1" cap="none" spc="50" dirty="0">
                        <a:ln w="3175" cmpd="sng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0162" marR="80162" marT="40084" marB="40084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b="1" kern="1200" cap="none" spc="100" baseline="0" dirty="0" smtClean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+mn-ea"/>
                          <a:ea typeface="+mn-ea"/>
                          <a:cs typeface="+mn-cs"/>
                        </a:rPr>
                        <a:t>理性、抗逆力、愛惜自己</a:t>
                      </a:r>
                      <a:endParaRPr lang="zh-TW" altLang="en-US" sz="1900" b="1" kern="1200" cap="none" spc="100" baseline="0" dirty="0">
                        <a:ln w="3175" cmpd="sng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0162" marR="80162" marT="40084" marB="40084"/>
                </a:tc>
                <a:extLst>
                  <a:ext uri="{0D108BD9-81ED-4DB2-BD59-A6C34878D82A}">
                    <a16:rowId xmlns:a16="http://schemas.microsoft.com/office/drawing/2014/main" val="2147798219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3467175" y="2724205"/>
            <a:ext cx="26468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學習重點</a:t>
            </a:r>
          </a:p>
        </p:txBody>
      </p:sp>
      <p:sp>
        <p:nvSpPr>
          <p:cNvPr id="6" name="矩形 5"/>
          <p:cNvSpPr/>
          <p:nvPr/>
        </p:nvSpPr>
        <p:spPr>
          <a:xfrm>
            <a:off x="6304250" y="6314081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11960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1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1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3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94300" y="2260600"/>
            <a:ext cx="3632200" cy="2286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44500" indent="0">
              <a:buNone/>
            </a:pPr>
            <a:r>
              <a:rPr lang="en-US" altLang="zh-TW" sz="4500" b="1" dirty="0" smtClean="0">
                <a:solidFill>
                  <a:srgbClr val="002060"/>
                </a:solidFill>
                <a:cs typeface="新細明體" panose="02020500000000000000" pitchFamily="18" charset="-120"/>
              </a:rPr>
              <a:t>(</a:t>
            </a:r>
            <a:r>
              <a:rPr lang="zh-HK" altLang="zh-HK" sz="4500" b="1" dirty="0" smtClean="0">
                <a:solidFill>
                  <a:srgbClr val="002060"/>
                </a:solidFill>
                <a:cs typeface="新細明體" panose="02020500000000000000" pitchFamily="18" charset="-120"/>
              </a:rPr>
              <a:t>活動一</a:t>
            </a:r>
            <a:r>
              <a:rPr lang="en-US" altLang="zh-TW" sz="4500" b="1" dirty="0" smtClean="0">
                <a:solidFill>
                  <a:srgbClr val="002060"/>
                </a:solidFill>
                <a:cs typeface="新細明體" panose="02020500000000000000" pitchFamily="18" charset="-120"/>
              </a:rPr>
              <a:t>)</a:t>
            </a:r>
            <a:endParaRPr lang="en-US" altLang="zh-HK" sz="4500" b="1" dirty="0">
              <a:solidFill>
                <a:srgbClr val="002060"/>
              </a:solidFill>
              <a:cs typeface="新細明體" panose="02020500000000000000" pitchFamily="18" charset="-120"/>
            </a:endParaRPr>
          </a:p>
          <a:p>
            <a:pPr marL="444500" indent="0">
              <a:buNone/>
            </a:pPr>
            <a:r>
              <a:rPr lang="zh-HK" altLang="zh-HK" sz="4500" b="1" dirty="0" smtClean="0">
                <a:solidFill>
                  <a:srgbClr val="002060"/>
                </a:solidFill>
                <a:cs typeface="新細明體" panose="02020500000000000000" pitchFamily="18" charset="-120"/>
              </a:rPr>
              <a:t>煙癮</a:t>
            </a:r>
            <a:r>
              <a:rPr lang="zh-HK" altLang="zh-HK" sz="4500" b="1" dirty="0">
                <a:solidFill>
                  <a:srgbClr val="002060"/>
                </a:solidFill>
                <a:cs typeface="新細明體" panose="02020500000000000000" pitchFamily="18" charset="-120"/>
              </a:rPr>
              <a:t>的疑</a:t>
            </a:r>
            <a:r>
              <a:rPr lang="zh-TW" altLang="zh-HK" sz="4500" b="1" dirty="0">
                <a:solidFill>
                  <a:srgbClr val="002060"/>
                </a:solidFill>
                <a:cs typeface="新細明體" panose="02020500000000000000" pitchFamily="18" charset="-120"/>
              </a:rPr>
              <a:t>惑</a:t>
            </a:r>
            <a:endParaRPr lang="zh-HK" altLang="en-US" sz="4500" dirty="0">
              <a:solidFill>
                <a:srgbClr val="00206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49179" y="6373336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7DDEF38-83D5-4B40-98A2-E5B517CF8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03" y="1345885"/>
            <a:ext cx="3853497" cy="411542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7800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7031" y="2671895"/>
            <a:ext cx="3543769" cy="10746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HK" altLang="zh-HK" sz="40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「網上討論區」</a:t>
            </a:r>
            <a:endParaRPr lang="zh-HK" altLang="en-US" sz="4000" b="1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957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9" y="1666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749023" y="6555430"/>
            <a:ext cx="153584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HK" sz="1050" dirty="0"/>
              <a:t>Images: www.freepik.com</a:t>
            </a:r>
            <a:endParaRPr lang="zh-HK" altLang="en-US" sz="105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4" t="86835" r="35069" b="4240"/>
          <a:stretch/>
        </p:blipFill>
        <p:spPr>
          <a:xfrm>
            <a:off x="3180732" y="5943600"/>
            <a:ext cx="2756518" cy="61183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7" t="10962" r="34803" b="80636"/>
          <a:stretch/>
        </p:blipFill>
        <p:spPr>
          <a:xfrm>
            <a:off x="3180732" y="755746"/>
            <a:ext cx="2778920" cy="57614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4"/>
          <a:srcRect l="41645" t="18770" r="23107" b="22280"/>
          <a:stretch/>
        </p:blipFill>
        <p:spPr>
          <a:xfrm>
            <a:off x="3191556" y="1266577"/>
            <a:ext cx="2745694" cy="4611709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340" r="22570" b="40647"/>
          <a:stretch/>
        </p:blipFill>
        <p:spPr>
          <a:xfrm>
            <a:off x="4131344" y="2607459"/>
            <a:ext cx="3160593" cy="4267201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6"/>
          <a:srcRect l="40997" t="19207" r="20947" b="20433"/>
          <a:stretch/>
        </p:blipFill>
        <p:spPr>
          <a:xfrm>
            <a:off x="515550" y="46196"/>
            <a:ext cx="7599904" cy="678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4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449179" y="6373336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99789" y="836652"/>
            <a:ext cx="3570208" cy="110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6600" b="1" dirty="0">
                <a:ln w="952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反思問題</a:t>
            </a:r>
          </a:p>
        </p:txBody>
      </p:sp>
      <p:sp>
        <p:nvSpPr>
          <p:cNvPr id="2" name="矩形 1"/>
          <p:cNvSpPr/>
          <p:nvPr/>
        </p:nvSpPr>
        <p:spPr>
          <a:xfrm>
            <a:off x="1010889" y="2527161"/>
            <a:ext cx="7420417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0" indent="-4445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HK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你認</a:t>
            </a:r>
            <a:r>
              <a:rPr lang="zh-TW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為</a:t>
            </a:r>
            <a:r>
              <a:rPr lang="zh-HK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以上討</a:t>
            </a:r>
            <a:r>
              <a:rPr lang="zh-TW" altLang="zh-HK" sz="3200" kern="100" dirty="0" smtClean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論</a:t>
            </a:r>
            <a:r>
              <a:rPr lang="zh-TW" altLang="en-US" sz="3200" kern="100" dirty="0" smtClean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內容</a:t>
            </a:r>
            <a:r>
              <a:rPr lang="zh-HK" altLang="zh-HK" sz="3200" kern="100" dirty="0" smtClean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反</a:t>
            </a:r>
            <a:r>
              <a:rPr lang="zh-TW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映</a:t>
            </a:r>
            <a:r>
              <a:rPr lang="zh-HK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一般人對吸</a:t>
            </a:r>
            <a:r>
              <a:rPr lang="zh-TW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食</a:t>
            </a:r>
            <a:r>
              <a:rPr lang="zh-HK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電子煙有什</a:t>
            </a:r>
            <a:r>
              <a:rPr lang="zh-TW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麼</a:t>
            </a:r>
            <a:r>
              <a:rPr lang="zh-HK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誤</a:t>
            </a:r>
            <a:r>
              <a:rPr lang="zh-TW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解</a:t>
            </a:r>
            <a:r>
              <a:rPr lang="zh-HK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？</a:t>
            </a:r>
            <a:endParaRPr lang="zh-TW" altLang="zh-HK" sz="3200" kern="1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444500" lvl="0" indent="-4445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HK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猜</a:t>
            </a:r>
            <a:r>
              <a:rPr lang="zh-TW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想</a:t>
            </a:r>
            <a:r>
              <a:rPr lang="zh-HK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是什麼吸</a:t>
            </a:r>
            <a:r>
              <a:rPr lang="zh-TW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引個案中的主角</a:t>
            </a:r>
            <a:r>
              <a:rPr lang="zh-HK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嘗</a:t>
            </a:r>
            <a:r>
              <a:rPr lang="zh-TW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試</a:t>
            </a:r>
            <a:r>
              <a:rPr lang="zh-HK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吸</a:t>
            </a:r>
            <a:r>
              <a:rPr lang="zh-TW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食</a:t>
            </a:r>
            <a:r>
              <a:rPr lang="zh-HK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第一口電</a:t>
            </a:r>
            <a:r>
              <a:rPr lang="zh-TW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子</a:t>
            </a:r>
            <a:r>
              <a:rPr lang="zh-HK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煙</a:t>
            </a:r>
            <a:r>
              <a:rPr lang="zh-HK" altLang="zh-HK" sz="3200" kern="100" dirty="0" smtClean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？</a:t>
            </a:r>
            <a:r>
              <a:rPr lang="en-US" altLang="zh-HK" sz="3200" kern="100" dirty="0" smtClean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 </a:t>
            </a:r>
            <a:r>
              <a:rPr lang="zh-HK" altLang="zh-HK" sz="3200" kern="100" dirty="0" smtClean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你</a:t>
            </a:r>
            <a:r>
              <a:rPr lang="zh-HK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對他的決定有何意見</a:t>
            </a:r>
            <a:r>
              <a:rPr lang="zh-HK" altLang="zh-HK" sz="3200" kern="100" dirty="0" smtClean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？</a:t>
            </a:r>
            <a:r>
              <a:rPr lang="zh-TW" altLang="en-US" sz="3200" kern="100" dirty="0" smtClean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為什麼</a:t>
            </a:r>
            <a:r>
              <a:rPr lang="zh-HK" altLang="zh-HK" sz="3200" kern="100" dirty="0" smtClean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？</a:t>
            </a:r>
            <a:endParaRPr lang="zh-TW" altLang="zh-HK" sz="3200" kern="1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444500" lvl="0" indent="-4445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HK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據你所知，長期吸食對自己健康和其他人有何影</a:t>
            </a:r>
            <a:r>
              <a:rPr lang="zh-TW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響</a:t>
            </a:r>
            <a:r>
              <a:rPr lang="zh-HK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？</a:t>
            </a:r>
            <a:endParaRPr lang="zh-TW" altLang="zh-HK" sz="3200" kern="1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EB89D8F-2B2B-4023-AB8E-4EE49143CC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895" y="-1098267"/>
            <a:ext cx="2485316" cy="340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2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330" y="430306"/>
            <a:ext cx="7773338" cy="1044801"/>
          </a:xfrm>
        </p:spPr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</a:rPr>
              <a:t>小結</a:t>
            </a:r>
            <a:endParaRPr lang="zh-HK" altLang="en-US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15033" y="1475107"/>
            <a:ext cx="8471883" cy="3962400"/>
          </a:xfrm>
        </p:spPr>
        <p:txBody>
          <a:bodyPr>
            <a:noAutofit/>
          </a:bodyPr>
          <a:lstStyle/>
          <a:p>
            <a:pPr marL="1076325" indent="-444500"/>
            <a:r>
              <a:rPr lang="zh-TW" altLang="en-US" sz="32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一般人對電子煙的認識存在不少</a:t>
            </a:r>
            <a:r>
              <a:rPr lang="zh-TW" altLang="en-US" sz="32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誤解</a:t>
            </a:r>
            <a:endParaRPr lang="en-US" altLang="zh-TW" sz="3200" dirty="0" smtClean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76325" indent="-444500"/>
            <a:r>
              <a:rPr lang="zh-TW" altLang="en-US" sz="32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以為</a:t>
            </a:r>
            <a:r>
              <a:rPr lang="zh-TW" altLang="en-US" sz="32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它相比起傳統香煙含有害物質較</a:t>
            </a:r>
            <a:r>
              <a:rPr lang="zh-TW" altLang="en-US" sz="32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少</a:t>
            </a:r>
            <a:endParaRPr lang="en-US" altLang="zh-TW" sz="3200" dirty="0" smtClean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76325" indent="-444500"/>
            <a:r>
              <a:rPr lang="zh-TW" altLang="en-US" sz="32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以為</a:t>
            </a:r>
            <a:r>
              <a:rPr lang="zh-TW" altLang="en-US" sz="32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自己不容易</a:t>
            </a:r>
            <a:r>
              <a:rPr lang="zh-TW" altLang="en-US" sz="32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上癮</a:t>
            </a:r>
            <a:endParaRPr lang="en-US" altLang="zh-TW" sz="3200" dirty="0" smtClean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85330" y="4093497"/>
            <a:ext cx="8149388" cy="2282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44500" indent="-444500"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zh-TW" altLang="en-US" sz="4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事實並非如此！</a:t>
            </a:r>
            <a:endParaRPr lang="en-US" altLang="zh-TW" sz="5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indent="-444500"/>
            <a:r>
              <a:rPr lang="zh-TW" altLang="en-US" sz="32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電子煙製造過程中存在相當高的風險</a:t>
            </a:r>
            <a:endParaRPr lang="en-US" altLang="zh-TW" sz="32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indent="-444500"/>
            <a:r>
              <a:rPr lang="zh-TW" altLang="en-US" sz="32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吸食電子煙對身心造成嚴重傷害</a:t>
            </a:r>
            <a:endParaRPr lang="zh-HK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49179" y="6373336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01054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332" y="834356"/>
            <a:ext cx="7773338" cy="1596177"/>
          </a:xfrm>
        </p:spPr>
        <p:txBody>
          <a:bodyPr>
            <a:normAutofit/>
          </a:bodyPr>
          <a:lstStyle/>
          <a:p>
            <a:pPr algn="l"/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電子煙的真面目</a:t>
            </a:r>
            <a:endParaRPr lang="zh-HK" altLang="en-US" sz="4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sz="quarter" idx="13"/>
          </p:nvPr>
        </p:nvSpPr>
        <p:spPr>
          <a:xfrm>
            <a:off x="685332" y="2675595"/>
            <a:ext cx="7530821" cy="1790678"/>
          </a:xfrm>
        </p:spPr>
        <p:txBody>
          <a:bodyPr>
            <a:noAutofit/>
          </a:bodyPr>
          <a:lstStyle/>
          <a:p>
            <a:pPr marL="444500" indent="-444500"/>
            <a:r>
              <a:rPr lang="zh-TW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吸食電子煙危害</a:t>
            </a:r>
            <a:r>
              <a:rPr lang="zh-TW" altLang="en-US" sz="28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</a:t>
            </a:r>
            <a:r>
              <a:rPr lang="zh-TW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indent="-444500"/>
            <a:r>
              <a:rPr lang="zh-TW" altLang="en-US" sz="28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它</a:t>
            </a:r>
            <a:r>
              <a:rPr lang="zh-TW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和其他煙草產品一樣，含對身體有害</a:t>
            </a:r>
            <a:r>
              <a:rPr lang="zh-TW" altLang="en-US" sz="28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物質。</a:t>
            </a:r>
            <a:endParaRPr lang="en-US" altLang="zh-TW" sz="280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indent="-444500"/>
            <a:r>
              <a:rPr lang="zh-TW" altLang="en-US" sz="28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引致上癮、不適和咳嗽、傷害身體細胞和</a:t>
            </a:r>
            <a:r>
              <a:rPr lang="zh-TW" altLang="en-US" sz="28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組織。</a:t>
            </a:r>
            <a:endParaRPr lang="en-US" altLang="zh-TW" sz="280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indent="-444500"/>
            <a:r>
              <a:rPr lang="zh-TW" altLang="en-US" sz="28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造成</a:t>
            </a:r>
            <a:r>
              <a:rPr lang="zh-TW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呼吸系統疾病，嚴重的可導致癌症甚至死亡</a:t>
            </a:r>
            <a:r>
              <a:rPr lang="zh-TW" altLang="en-US" sz="28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49179" y="6373336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7DDEF38-83D5-4B40-98A2-E5B517CF82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785" y="530682"/>
            <a:ext cx="1778932" cy="189985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6811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TM04033925[[fn=小水滴]]</Template>
  <TotalTime>3538</TotalTime>
  <Words>2516</Words>
  <Application>Microsoft Office PowerPoint</Application>
  <PresentationFormat>如螢幕大小 (4:3)</PresentationFormat>
  <Paragraphs>231</Paragraphs>
  <Slides>28</Slides>
  <Notes>27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9" baseType="lpstr">
      <vt:lpstr>Arial Unicode MS</vt:lpstr>
      <vt:lpstr>微軟正黑體</vt:lpstr>
      <vt:lpstr>新細明體</vt:lpstr>
      <vt:lpstr>新細明體</vt:lpstr>
      <vt:lpstr>標楷體</vt:lpstr>
      <vt:lpstr>Arial</vt:lpstr>
      <vt:lpstr>Calibri</vt:lpstr>
      <vt:lpstr>Times New Roman</vt:lpstr>
      <vt:lpstr>Tw Cen MT</vt:lpstr>
      <vt:lpstr>Wingdings</vt:lpstr>
      <vt:lpstr>小水滴</vt:lpstr>
      <vt:lpstr>PowerPoint 簡報</vt:lpstr>
      <vt:lpstr>PowerPoint 簡報</vt:lpstr>
      <vt:lpstr>學習重點</vt:lpstr>
      <vt:lpstr>PowerPoint 簡報</vt:lpstr>
      <vt:lpstr>PowerPoint 簡報</vt:lpstr>
      <vt:lpstr>PowerPoint 簡報</vt:lpstr>
      <vt:lpstr>PowerPoint 簡報</vt:lpstr>
      <vt:lpstr>小結</vt:lpstr>
      <vt:lpstr>電子煙的真面目</vt:lpstr>
      <vt:lpstr>PowerPoint 簡報</vt:lpstr>
      <vt:lpstr>PowerPoint 簡報</vt:lpstr>
      <vt:lpstr>PowerPoint 簡報</vt:lpstr>
      <vt:lpstr>PowerPoint 簡報</vt:lpstr>
      <vt:lpstr>常用拒絕招式</vt:lpstr>
      <vt:lpstr>常用拒絕招式</vt:lpstr>
      <vt:lpstr>常用拒絕招式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Melody CHAN</dc:creator>
  <cp:lastModifiedBy>LAM, Yuen-shan</cp:lastModifiedBy>
  <cp:revision>102</cp:revision>
  <dcterms:created xsi:type="dcterms:W3CDTF">2020-06-24T09:05:34Z</dcterms:created>
  <dcterms:modified xsi:type="dcterms:W3CDTF">2020-10-12T07:15:03Z</dcterms:modified>
</cp:coreProperties>
</file>